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68" r:id="rId4"/>
    <p:sldId id="275" r:id="rId5"/>
    <p:sldId id="258" r:id="rId6"/>
    <p:sldId id="259" r:id="rId7"/>
    <p:sldId id="269" r:id="rId8"/>
    <p:sldId id="273" r:id="rId9"/>
    <p:sldId id="260" r:id="rId10"/>
    <p:sldId id="261" r:id="rId11"/>
    <p:sldId id="262" r:id="rId12"/>
    <p:sldId id="263" r:id="rId13"/>
    <p:sldId id="274" r:id="rId14"/>
    <p:sldId id="265" r:id="rId15"/>
    <p:sldId id="266" r:id="rId16"/>
    <p:sldId id="267" r:id="rId17"/>
    <p:sldId id="272" r:id="rId18"/>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5" autoAdjust="0"/>
    <p:restoredTop sz="94660"/>
  </p:normalViewPr>
  <p:slideViewPr>
    <p:cSldViewPr snapToGrid="0">
      <p:cViewPr varScale="1">
        <p:scale>
          <a:sx n="125" d="100"/>
          <a:sy n="125" d="100"/>
        </p:scale>
        <p:origin x="72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CB4E63A-4D47-44DF-AB27-11EBD6E6C530}" type="datetimeFigureOut">
              <a:rPr lang="en-US" smtClean="0"/>
              <a:t>2/23/24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958AAE65-781E-4E07-AA69-10BBEB76366F}" type="slidenum">
              <a:rPr lang="en-US" smtClean="0"/>
              <a:t>‹#›</a:t>
            </a:fld>
            <a:endParaRPr lang="en-US"/>
          </a:p>
        </p:txBody>
      </p:sp>
    </p:spTree>
    <p:extLst>
      <p:ext uri="{BB962C8B-B14F-4D97-AF65-F5344CB8AC3E}">
        <p14:creationId xmlns:p14="http://schemas.microsoft.com/office/powerpoint/2010/main" val="174343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a:t>
            </a:fld>
            <a:endParaRPr lang="en-US"/>
          </a:p>
        </p:txBody>
      </p:sp>
    </p:spTree>
    <p:extLst>
      <p:ext uri="{BB962C8B-B14F-4D97-AF65-F5344CB8AC3E}">
        <p14:creationId xmlns:p14="http://schemas.microsoft.com/office/powerpoint/2010/main" val="170828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10</a:t>
            </a:fld>
            <a:endParaRPr lang="en-US"/>
          </a:p>
        </p:txBody>
      </p:sp>
    </p:spTree>
    <p:extLst>
      <p:ext uri="{BB962C8B-B14F-4D97-AF65-F5344CB8AC3E}">
        <p14:creationId xmlns:p14="http://schemas.microsoft.com/office/powerpoint/2010/main" val="193582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11</a:t>
            </a:fld>
            <a:endParaRPr lang="en-US"/>
          </a:p>
        </p:txBody>
      </p:sp>
    </p:spTree>
    <p:extLst>
      <p:ext uri="{BB962C8B-B14F-4D97-AF65-F5344CB8AC3E}">
        <p14:creationId xmlns:p14="http://schemas.microsoft.com/office/powerpoint/2010/main" val="325169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12</a:t>
            </a:fld>
            <a:endParaRPr lang="en-US"/>
          </a:p>
        </p:txBody>
      </p:sp>
    </p:spTree>
    <p:extLst>
      <p:ext uri="{BB962C8B-B14F-4D97-AF65-F5344CB8AC3E}">
        <p14:creationId xmlns:p14="http://schemas.microsoft.com/office/powerpoint/2010/main" val="241587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13</a:t>
            </a:fld>
            <a:endParaRPr lang="en-US"/>
          </a:p>
        </p:txBody>
      </p:sp>
    </p:spTree>
    <p:extLst>
      <p:ext uri="{BB962C8B-B14F-4D97-AF65-F5344CB8AC3E}">
        <p14:creationId xmlns:p14="http://schemas.microsoft.com/office/powerpoint/2010/main" val="37469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14</a:t>
            </a:fld>
            <a:endParaRPr lang="en-US"/>
          </a:p>
        </p:txBody>
      </p:sp>
    </p:spTree>
    <p:extLst>
      <p:ext uri="{BB962C8B-B14F-4D97-AF65-F5344CB8AC3E}">
        <p14:creationId xmlns:p14="http://schemas.microsoft.com/office/powerpoint/2010/main" val="378398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15</a:t>
            </a:fld>
            <a:endParaRPr lang="en-US"/>
          </a:p>
        </p:txBody>
      </p:sp>
    </p:spTree>
    <p:extLst>
      <p:ext uri="{BB962C8B-B14F-4D97-AF65-F5344CB8AC3E}">
        <p14:creationId xmlns:p14="http://schemas.microsoft.com/office/powerpoint/2010/main" val="344191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16</a:t>
            </a:fld>
            <a:endParaRPr lang="en-US"/>
          </a:p>
        </p:txBody>
      </p:sp>
    </p:spTree>
    <p:extLst>
      <p:ext uri="{BB962C8B-B14F-4D97-AF65-F5344CB8AC3E}">
        <p14:creationId xmlns:p14="http://schemas.microsoft.com/office/powerpoint/2010/main" val="150115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17</a:t>
            </a:fld>
            <a:endParaRPr lang="en-US"/>
          </a:p>
        </p:txBody>
      </p:sp>
    </p:spTree>
    <p:extLst>
      <p:ext uri="{BB962C8B-B14F-4D97-AF65-F5344CB8AC3E}">
        <p14:creationId xmlns:p14="http://schemas.microsoft.com/office/powerpoint/2010/main" val="330011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2</a:t>
            </a:fld>
            <a:endParaRPr lang="en-US"/>
          </a:p>
        </p:txBody>
      </p:sp>
    </p:spTree>
    <p:extLst>
      <p:ext uri="{BB962C8B-B14F-4D97-AF65-F5344CB8AC3E}">
        <p14:creationId xmlns:p14="http://schemas.microsoft.com/office/powerpoint/2010/main" val="21747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3</a:t>
            </a:fld>
            <a:endParaRPr lang="en-US"/>
          </a:p>
        </p:txBody>
      </p:sp>
    </p:spTree>
    <p:extLst>
      <p:ext uri="{BB962C8B-B14F-4D97-AF65-F5344CB8AC3E}">
        <p14:creationId xmlns:p14="http://schemas.microsoft.com/office/powerpoint/2010/main" val="421113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4</a:t>
            </a:fld>
            <a:endParaRPr lang="en-US"/>
          </a:p>
        </p:txBody>
      </p:sp>
    </p:spTree>
    <p:extLst>
      <p:ext uri="{BB962C8B-B14F-4D97-AF65-F5344CB8AC3E}">
        <p14:creationId xmlns:p14="http://schemas.microsoft.com/office/powerpoint/2010/main" val="241177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5</a:t>
            </a:fld>
            <a:endParaRPr lang="en-US"/>
          </a:p>
        </p:txBody>
      </p:sp>
    </p:spTree>
    <p:extLst>
      <p:ext uri="{BB962C8B-B14F-4D97-AF65-F5344CB8AC3E}">
        <p14:creationId xmlns:p14="http://schemas.microsoft.com/office/powerpoint/2010/main" val="116562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6</a:t>
            </a:fld>
            <a:endParaRPr lang="en-US"/>
          </a:p>
        </p:txBody>
      </p:sp>
    </p:spTree>
    <p:extLst>
      <p:ext uri="{BB962C8B-B14F-4D97-AF65-F5344CB8AC3E}">
        <p14:creationId xmlns:p14="http://schemas.microsoft.com/office/powerpoint/2010/main" val="240710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7</a:t>
            </a:fld>
            <a:endParaRPr lang="en-US"/>
          </a:p>
        </p:txBody>
      </p:sp>
    </p:spTree>
    <p:extLst>
      <p:ext uri="{BB962C8B-B14F-4D97-AF65-F5344CB8AC3E}">
        <p14:creationId xmlns:p14="http://schemas.microsoft.com/office/powerpoint/2010/main" val="256594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8</a:t>
            </a:fld>
            <a:endParaRPr lang="en-US"/>
          </a:p>
        </p:txBody>
      </p:sp>
    </p:spTree>
    <p:extLst>
      <p:ext uri="{BB962C8B-B14F-4D97-AF65-F5344CB8AC3E}">
        <p14:creationId xmlns:p14="http://schemas.microsoft.com/office/powerpoint/2010/main" val="160177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AE65-781E-4E07-AA69-10BBEB76366F}" type="slidenum">
              <a:rPr lang="en-US" smtClean="0"/>
              <a:t>9</a:t>
            </a:fld>
            <a:endParaRPr lang="en-US"/>
          </a:p>
        </p:txBody>
      </p:sp>
    </p:spTree>
    <p:extLst>
      <p:ext uri="{BB962C8B-B14F-4D97-AF65-F5344CB8AC3E}">
        <p14:creationId xmlns:p14="http://schemas.microsoft.com/office/powerpoint/2010/main" val="277736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2/23/24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pages/Generation-III-Gun-Championship/288603091343416" TargetMode="External"/><Relationship Id="rId3" Type="http://schemas.openxmlformats.org/officeDocument/2006/relationships/hyperlink" Target="mailto:3gunchad@gmail.com" TargetMode="External"/><Relationship Id="rId7" Type="http://schemas.openxmlformats.org/officeDocument/2006/relationships/hyperlink" Target="https://www.facebook.com/gen3gu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eneration3gun.com/" TargetMode="External"/><Relationship Id="rId5" Type="http://schemas.openxmlformats.org/officeDocument/2006/relationships/hyperlink" Target="mailto:sorvig@comcast.net" TargetMode="External"/><Relationship Id="rId4" Type="http://schemas.openxmlformats.org/officeDocument/2006/relationships/hyperlink" Target="mailto:rivrrunnr66@yahoo.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jpg"/><Relationship Id="rId3" Type="http://schemas.openxmlformats.org/officeDocument/2006/relationships/image" Target="../media/image6.jpg"/><Relationship Id="rId21" Type="http://schemas.openxmlformats.org/officeDocument/2006/relationships/image" Target="../media/image24.jpg"/><Relationship Id="rId7" Type="http://schemas.openxmlformats.org/officeDocument/2006/relationships/image" Target="../media/image10.jpg"/><Relationship Id="rId12" Type="http://schemas.openxmlformats.org/officeDocument/2006/relationships/image" Target="../media/image15.jpg"/><Relationship Id="rId17" Type="http://schemas.openxmlformats.org/officeDocument/2006/relationships/image" Target="../media/image20.jpg"/><Relationship Id="rId25" Type="http://schemas.openxmlformats.org/officeDocument/2006/relationships/image" Target="../media/image28.jpg"/><Relationship Id="rId2" Type="http://schemas.openxmlformats.org/officeDocument/2006/relationships/notesSlide" Target="../notesSlides/notesSlide16.xml"/><Relationship Id="rId16" Type="http://schemas.openxmlformats.org/officeDocument/2006/relationships/image" Target="../media/image19.jpg"/><Relationship Id="rId20"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24" Type="http://schemas.openxmlformats.org/officeDocument/2006/relationships/image" Target="../media/image27.jpg"/><Relationship Id="rId5" Type="http://schemas.openxmlformats.org/officeDocument/2006/relationships/image" Target="../media/image8.jpg"/><Relationship Id="rId15" Type="http://schemas.openxmlformats.org/officeDocument/2006/relationships/image" Target="../media/image18.jpg"/><Relationship Id="rId23" Type="http://schemas.openxmlformats.org/officeDocument/2006/relationships/image" Target="../media/image26.jpg"/><Relationship Id="rId10" Type="http://schemas.openxmlformats.org/officeDocument/2006/relationships/image" Target="../media/image13.jp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 Id="rId22"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1011" y="5811252"/>
            <a:ext cx="8676222" cy="1046748"/>
          </a:xfrm>
          <a:effectLst>
            <a:outerShdw blurRad="50800" dist="50800" dir="5400000" algn="ctr" rotWithShape="0">
              <a:schemeClr val="bg1"/>
            </a:outerShdw>
          </a:effectLst>
        </p:spPr>
        <p:txBody>
          <a:bodyPr/>
          <a:lstStyle/>
          <a:p>
            <a:r>
              <a:rPr lang="en-US" b="1" dirty="0"/>
              <a:t>September 6-8, 2024</a:t>
            </a:r>
          </a:p>
          <a:p>
            <a:r>
              <a:rPr lang="en-US" b="1" dirty="0"/>
              <a:t>Gadsden Shooting Center Iberia, Missouri</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571" b="15453"/>
          <a:stretch/>
        </p:blipFill>
        <p:spPr>
          <a:xfrm>
            <a:off x="3046965" y="1354817"/>
            <a:ext cx="5997155" cy="3484712"/>
          </a:xfrm>
          <a:prstGeom prst="rect">
            <a:avLst/>
          </a:prstGeom>
        </p:spPr>
      </p:pic>
      <p:sp>
        <p:nvSpPr>
          <p:cNvPr id="5" name="Title 1"/>
          <p:cNvSpPr txBox="1">
            <a:spLocks/>
          </p:cNvSpPr>
          <p:nvPr/>
        </p:nvSpPr>
        <p:spPr>
          <a:xfrm>
            <a:off x="1751011" y="4793210"/>
            <a:ext cx="8676222" cy="957349"/>
          </a:xfrm>
          <a:prstGeom prst="rect">
            <a:avLst/>
          </a:prstGeom>
          <a:effectLst>
            <a:outerShdw blurRad="50800" dist="50800" dir="5400000" algn="ctr" rotWithShape="0">
              <a:schemeClr val="bg1"/>
            </a:outerShdw>
          </a:effectLst>
        </p:spPr>
        <p:txBody>
          <a:bodyPr vert="horz" lIns="91440" tIns="45720" rIns="91440" bIns="45720" rtlCol="0" anchor="b">
            <a:normAutofit fontScale="92500" lnSpcReduction="200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b="1" dirty="0">
                <a:effectLst>
                  <a:glow rad="38100">
                    <a:schemeClr val="bg1">
                      <a:lumMod val="65000"/>
                      <a:lumOff val="35000"/>
                      <a:alpha val="50000"/>
                    </a:schemeClr>
                  </a:glow>
                </a:effectLst>
              </a:rPr>
              <a:t> Championship</a:t>
            </a:r>
          </a:p>
          <a:p>
            <a:r>
              <a:rPr lang="en-US" sz="3200" b="1" dirty="0">
                <a:effectLst>
                  <a:glow rad="38100">
                    <a:schemeClr val="bg1">
                      <a:lumMod val="65000"/>
                      <a:lumOff val="35000"/>
                      <a:alpha val="50000"/>
                    </a:schemeClr>
                  </a:glow>
                </a:effectLst>
              </a:rPr>
              <a:t>Presented by </a:t>
            </a:r>
            <a:r>
              <a:rPr lang="en-US" sz="3200" b="1" i="1" u="sng" dirty="0">
                <a:effectLst>
                  <a:glow rad="38100">
                    <a:schemeClr val="bg1">
                      <a:lumMod val="65000"/>
                      <a:lumOff val="35000"/>
                      <a:alpha val="50000"/>
                    </a:schemeClr>
                  </a:glow>
                </a:effectLst>
              </a:rPr>
              <a:t>YOUR COMPANY HERE</a:t>
            </a:r>
          </a:p>
        </p:txBody>
      </p:sp>
      <p:sp>
        <p:nvSpPr>
          <p:cNvPr id="2" name="Title 1"/>
          <p:cNvSpPr>
            <a:spLocks noGrp="1"/>
          </p:cNvSpPr>
          <p:nvPr>
            <p:ph type="ctrTitle"/>
          </p:nvPr>
        </p:nvSpPr>
        <p:spPr>
          <a:xfrm>
            <a:off x="1867484" y="120314"/>
            <a:ext cx="8363636" cy="1234503"/>
          </a:xfrm>
          <a:effectLst>
            <a:outerShdw blurRad="50800" dist="50800" dir="5400000" algn="ctr" rotWithShape="0">
              <a:schemeClr val="bg1"/>
            </a:outerShdw>
          </a:effectLst>
        </p:spPr>
        <p:txBody>
          <a:bodyPr>
            <a:noAutofit/>
          </a:bodyPr>
          <a:lstStyle/>
          <a:p>
            <a:r>
              <a:rPr lang="en-US" sz="4200" b="1" i="1" u="sng" dirty="0">
                <a:effectLst>
                  <a:glow rad="38100">
                    <a:schemeClr val="bg1">
                      <a:lumMod val="65000"/>
                      <a:lumOff val="35000"/>
                      <a:alpha val="50000"/>
                    </a:schemeClr>
                  </a:glow>
                </a:effectLst>
              </a:rPr>
              <a:t>2024 YOUR COMPANY HERE</a:t>
            </a:r>
          </a:p>
        </p:txBody>
      </p:sp>
    </p:spTree>
    <p:extLst>
      <p:ext uri="{BB962C8B-B14F-4D97-AF65-F5344CB8AC3E}">
        <p14:creationId xmlns:p14="http://schemas.microsoft.com/office/powerpoint/2010/main" val="419993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Listed as a silver sponsor for the match</a:t>
            </a:r>
          </a:p>
          <a:p>
            <a:r>
              <a:rPr lang="en-US" sz="2000" dirty="0"/>
              <a:t>Company banners will be placed at the awards ceremony, and key locations on one stage during the match where they will be captured on every match video</a:t>
            </a:r>
          </a:p>
          <a:p>
            <a:r>
              <a:rPr lang="en-US" sz="2000" dirty="0"/>
              <a:t>Mentioned and thanked during awards ceremony in front of every competitor in attendance</a:t>
            </a:r>
          </a:p>
          <a:p>
            <a:endParaRPr lang="en-US"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$3,500 cash, retail value prizes, targets or range/match materials</a:t>
            </a:r>
          </a:p>
          <a:p>
            <a:endParaRPr lang="en-US" sz="2200" b="1" dirty="0"/>
          </a:p>
        </p:txBody>
      </p:sp>
      <p:sp>
        <p:nvSpPr>
          <p:cNvPr id="5" name="Title 1"/>
          <p:cNvSpPr txBox="1">
            <a:spLocks/>
          </p:cNvSpPr>
          <p:nvPr/>
        </p:nvSpPr>
        <p:spPr>
          <a:xfrm>
            <a:off x="583950" y="1293394"/>
            <a:ext cx="9905998"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Silver SPONSOR</a:t>
            </a:r>
            <a:endParaRPr lang="en-US" sz="3600" u="sng" dirty="0"/>
          </a:p>
        </p:txBody>
      </p:sp>
      <p:sp>
        <p:nvSpPr>
          <p:cNvPr id="7" name="Content Placeholder 2"/>
          <p:cNvSpPr txBox="1">
            <a:spLocks/>
          </p:cNvSpPr>
          <p:nvPr/>
        </p:nvSpPr>
        <p:spPr>
          <a:xfrm>
            <a:off x="5867408" y="2436391"/>
            <a:ext cx="5426242"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Access to a vendor table at match and/or awards ceremony</a:t>
            </a:r>
          </a:p>
          <a:p>
            <a:r>
              <a:rPr lang="en-US" sz="2000" dirty="0"/>
              <a:t>Logo listed on GIIIG website, Facebook and other social media outlets</a:t>
            </a:r>
          </a:p>
          <a:p>
            <a:endParaRPr lang="en-US" dirty="0"/>
          </a:p>
        </p:txBody>
      </p:sp>
    </p:spTree>
    <p:extLst>
      <p:ext uri="{BB962C8B-B14F-4D97-AF65-F5344CB8AC3E}">
        <p14:creationId xmlns:p14="http://schemas.microsoft.com/office/powerpoint/2010/main" val="295015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a:t>
            </a:r>
            <a:r>
              <a:rPr lang="en-US" sz="4000" b="1" dirty="0">
                <a:solidFill>
                  <a:srgbClr val="FF0000"/>
                </a:solidFill>
              </a:rPr>
              <a:t> </a:t>
            </a:r>
            <a:r>
              <a:rPr lang="en-US" sz="4000" b="1" dirty="0"/>
              <a:t>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Listed as a bronze sponsor for the match</a:t>
            </a:r>
          </a:p>
          <a:p>
            <a:r>
              <a:rPr lang="en-US" sz="2000" dirty="0"/>
              <a:t>Banner will be placed at award ceremony after the match</a:t>
            </a:r>
          </a:p>
          <a:p>
            <a:r>
              <a:rPr lang="en-US" sz="2000" dirty="0"/>
              <a:t>Access to a vendor table at match and/or awards ceremony</a:t>
            </a:r>
          </a:p>
          <a:p>
            <a:r>
              <a:rPr lang="en-US" sz="2000" dirty="0"/>
              <a:t>Logo listed on GIIIG website, Facebook and other social media outlets</a:t>
            </a:r>
          </a:p>
          <a:p>
            <a:r>
              <a:rPr lang="en-US" sz="2000" dirty="0"/>
              <a:t>Mentioned and thanked during awards ceremony in front of every competitor in attendance</a:t>
            </a:r>
          </a:p>
          <a:p>
            <a:endParaRPr lang="en-US" sz="2000"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$2,000 cash, retail value prizes, targets or range/match materials</a:t>
            </a:r>
          </a:p>
          <a:p>
            <a:endParaRPr lang="en-US" sz="2200" b="1" dirty="0"/>
          </a:p>
        </p:txBody>
      </p:sp>
      <p:sp>
        <p:nvSpPr>
          <p:cNvPr id="5" name="Title 1"/>
          <p:cNvSpPr txBox="1">
            <a:spLocks/>
          </p:cNvSpPr>
          <p:nvPr/>
        </p:nvSpPr>
        <p:spPr>
          <a:xfrm>
            <a:off x="583950" y="1293394"/>
            <a:ext cx="4685882"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BRONZE SPONSOR</a:t>
            </a:r>
            <a:endParaRPr lang="en-US" sz="3600" u="sng" dirty="0"/>
          </a:p>
        </p:txBody>
      </p:sp>
    </p:spTree>
    <p:extLst>
      <p:ext uri="{BB962C8B-B14F-4D97-AF65-F5344CB8AC3E}">
        <p14:creationId xmlns:p14="http://schemas.microsoft.com/office/powerpoint/2010/main" val="65561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a:t>
            </a:r>
            <a:r>
              <a:rPr lang="en-US" sz="4000" b="1" dirty="0">
                <a:solidFill>
                  <a:srgbClr val="FF0000"/>
                </a:solidFill>
              </a:rPr>
              <a:t> </a:t>
            </a:r>
            <a:r>
              <a:rPr lang="en-US" sz="4000" b="1" dirty="0"/>
              <a:t>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Access to a vendor table at match and/or awards ceremony</a:t>
            </a:r>
          </a:p>
          <a:p>
            <a:r>
              <a:rPr lang="en-US" sz="2000" dirty="0"/>
              <a:t>Logo listed on GIIIG website, Facebook and other social media outlets</a:t>
            </a:r>
          </a:p>
          <a:p>
            <a:r>
              <a:rPr lang="en-US" sz="2000" dirty="0"/>
              <a:t>Mentioned and thanked during awards ceremony in front of every competitor in attendance</a:t>
            </a:r>
          </a:p>
          <a:p>
            <a:pPr marL="0" indent="0">
              <a:buNone/>
            </a:pPr>
            <a:endParaRPr lang="en-US" sz="2000"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$1,000 cash, retail value prizes, targets or range/match materials</a:t>
            </a:r>
          </a:p>
          <a:p>
            <a:endParaRPr lang="en-US" sz="2200" b="1" dirty="0"/>
          </a:p>
        </p:txBody>
      </p:sp>
      <p:sp>
        <p:nvSpPr>
          <p:cNvPr id="5" name="Title 1"/>
          <p:cNvSpPr txBox="1">
            <a:spLocks/>
          </p:cNvSpPr>
          <p:nvPr/>
        </p:nvSpPr>
        <p:spPr>
          <a:xfrm>
            <a:off x="583950" y="1293394"/>
            <a:ext cx="4625724"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SPONSOR</a:t>
            </a:r>
            <a:endParaRPr lang="en-US" sz="3600" u="sng" dirty="0"/>
          </a:p>
        </p:txBody>
      </p:sp>
    </p:spTree>
    <p:extLst>
      <p:ext uri="{BB962C8B-B14F-4D97-AF65-F5344CB8AC3E}">
        <p14:creationId xmlns:p14="http://schemas.microsoft.com/office/powerpoint/2010/main" val="217351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a:t>
            </a:r>
            <a:r>
              <a:rPr lang="en-US" sz="4000" b="1" dirty="0">
                <a:solidFill>
                  <a:srgbClr val="FF0000"/>
                </a:solidFill>
              </a:rPr>
              <a:t> </a:t>
            </a:r>
            <a:r>
              <a:rPr lang="en-US" sz="4000" b="1" dirty="0"/>
              <a:t>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Access to a vendor table at match and/or awards ceremony</a:t>
            </a:r>
          </a:p>
          <a:p>
            <a:r>
              <a:rPr lang="en-US" sz="2000" dirty="0"/>
              <a:t>Logo listed on GIIIG website, Facebook and other social media outlets</a:t>
            </a:r>
          </a:p>
          <a:p>
            <a:r>
              <a:rPr lang="en-US" sz="2000" dirty="0"/>
              <a:t>Mentioned and thanked during awards ceremony in front of every competitor in attendance</a:t>
            </a:r>
          </a:p>
        </p:txBody>
      </p:sp>
      <p:sp>
        <p:nvSpPr>
          <p:cNvPr id="4" name="Content Placeholder 3"/>
          <p:cNvSpPr>
            <a:spLocks noGrp="1"/>
          </p:cNvSpPr>
          <p:nvPr>
            <p:ph sz="half" idx="2"/>
          </p:nvPr>
        </p:nvSpPr>
        <p:spPr>
          <a:xfrm>
            <a:off x="5431282" y="1397585"/>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$500 cash, retail value prizes, targets or range/match materials</a:t>
            </a:r>
          </a:p>
          <a:p>
            <a:endParaRPr lang="en-US" sz="2200" b="1" dirty="0"/>
          </a:p>
        </p:txBody>
      </p:sp>
      <p:sp>
        <p:nvSpPr>
          <p:cNvPr id="5" name="Title 1"/>
          <p:cNvSpPr txBox="1">
            <a:spLocks/>
          </p:cNvSpPr>
          <p:nvPr/>
        </p:nvSpPr>
        <p:spPr>
          <a:xfrm>
            <a:off x="583950" y="1293394"/>
            <a:ext cx="4625724"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contributor</a:t>
            </a:r>
            <a:endParaRPr lang="en-US" sz="3600" u="sng" dirty="0"/>
          </a:p>
        </p:txBody>
      </p:sp>
    </p:spTree>
    <p:extLst>
      <p:ext uri="{BB962C8B-B14F-4D97-AF65-F5344CB8AC3E}">
        <p14:creationId xmlns:p14="http://schemas.microsoft.com/office/powerpoint/2010/main" val="346173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77303628"/>
              </p:ext>
            </p:extLst>
          </p:nvPr>
        </p:nvGraphicFramePr>
        <p:xfrm>
          <a:off x="545063" y="1375794"/>
          <a:ext cx="10202449" cy="5248117"/>
        </p:xfrm>
        <a:graphic>
          <a:graphicData uri="http://schemas.openxmlformats.org/drawingml/2006/table">
            <a:tbl>
              <a:tblPr firstRow="1" bandRow="1">
                <a:effectLst>
                  <a:outerShdw dist="101600" dir="2400000" algn="ctr" rotWithShape="0">
                    <a:schemeClr val="accent1"/>
                  </a:outerShdw>
                </a:effectLst>
                <a:tableStyleId>{073A0DAA-6AF3-43AB-8588-CEC1D06C72B9}</a:tableStyleId>
              </a:tblPr>
              <a:tblGrid>
                <a:gridCol w="2256038">
                  <a:extLst>
                    <a:ext uri="{9D8B030D-6E8A-4147-A177-3AD203B41FA5}">
                      <a16:colId xmlns:a16="http://schemas.microsoft.com/office/drawing/2014/main" val="20000"/>
                    </a:ext>
                  </a:extLst>
                </a:gridCol>
                <a:gridCol w="2507502">
                  <a:extLst>
                    <a:ext uri="{9D8B030D-6E8A-4147-A177-3AD203B41FA5}">
                      <a16:colId xmlns:a16="http://schemas.microsoft.com/office/drawing/2014/main" val="20001"/>
                    </a:ext>
                  </a:extLst>
                </a:gridCol>
                <a:gridCol w="833456">
                  <a:extLst>
                    <a:ext uri="{9D8B030D-6E8A-4147-A177-3AD203B41FA5}">
                      <a16:colId xmlns:a16="http://schemas.microsoft.com/office/drawing/2014/main" val="20002"/>
                    </a:ext>
                  </a:extLst>
                </a:gridCol>
                <a:gridCol w="4605453">
                  <a:extLst>
                    <a:ext uri="{9D8B030D-6E8A-4147-A177-3AD203B41FA5}">
                      <a16:colId xmlns:a16="http://schemas.microsoft.com/office/drawing/2014/main" val="20003"/>
                    </a:ext>
                  </a:extLst>
                </a:gridCol>
              </a:tblGrid>
              <a:tr h="829861">
                <a:tc>
                  <a:txBody>
                    <a:bodyPr/>
                    <a:lstStyle/>
                    <a:p>
                      <a:pPr algn="ctr"/>
                      <a:r>
                        <a:rPr lang="en-US" sz="1200" dirty="0"/>
                        <a:t>Level of Support</a:t>
                      </a:r>
                    </a:p>
                  </a:txBody>
                  <a:tcPr anchor="ctr"/>
                </a:tc>
                <a:tc>
                  <a:txBody>
                    <a:bodyPr/>
                    <a:lstStyle/>
                    <a:p>
                      <a:pPr algn="ctr"/>
                      <a:r>
                        <a:rPr lang="en-US" sz="1200" dirty="0"/>
                        <a:t>Banner Location</a:t>
                      </a:r>
                    </a:p>
                  </a:txBody>
                  <a:tcPr anchor="ctr"/>
                </a:tc>
                <a:tc>
                  <a:txBody>
                    <a:bodyPr/>
                    <a:lstStyle/>
                    <a:p>
                      <a:pPr algn="ctr"/>
                      <a:r>
                        <a:rPr lang="en-US" sz="1200" dirty="0"/>
                        <a:t>Shooter Slot</a:t>
                      </a:r>
                    </a:p>
                  </a:txBody>
                  <a:tcPr anchor="ctr"/>
                </a:tc>
                <a:tc>
                  <a:txBody>
                    <a:bodyPr/>
                    <a:lstStyle/>
                    <a:p>
                      <a:pPr algn="ctr"/>
                      <a:r>
                        <a:rPr lang="en-US" sz="1200" dirty="0"/>
                        <a:t>Sponsor Contribution</a:t>
                      </a:r>
                    </a:p>
                  </a:txBody>
                  <a:tcPr anchor="ctr"/>
                </a:tc>
                <a:extLst>
                  <a:ext uri="{0D108BD9-81ED-4DB2-BD59-A6C34878D82A}">
                    <a16:rowId xmlns:a16="http://schemas.microsoft.com/office/drawing/2014/main" val="10000"/>
                  </a:ext>
                </a:extLst>
              </a:tr>
              <a:tr h="461034">
                <a:tc>
                  <a:txBody>
                    <a:bodyPr/>
                    <a:lstStyle/>
                    <a:p>
                      <a:pPr algn="ctr"/>
                      <a:r>
                        <a:rPr lang="en-US" sz="2000" b="1" i="1" dirty="0">
                          <a:solidFill>
                            <a:schemeClr val="bg1"/>
                          </a:solidFill>
                          <a:effectLst>
                            <a:outerShdw blurRad="38100" dist="38100" dir="2700000" algn="tl">
                              <a:srgbClr val="000000">
                                <a:alpha val="43137"/>
                              </a:srgbClr>
                            </a:outerShdw>
                          </a:effectLst>
                        </a:rPr>
                        <a:t>ENDOWMENT</a:t>
                      </a:r>
                    </a:p>
                  </a:txBody>
                  <a:tcPr anchor="ctr"/>
                </a:tc>
                <a:tc>
                  <a:txBody>
                    <a:bodyPr/>
                    <a:lstStyle/>
                    <a:p>
                      <a:pPr algn="ctr"/>
                      <a:r>
                        <a:rPr lang="en-US" sz="1200" dirty="0"/>
                        <a:t>Entrance, Awards, Premium Locations</a:t>
                      </a:r>
                    </a:p>
                  </a:txBody>
                  <a:tcPr anchor="ctr"/>
                </a:tc>
                <a:tc>
                  <a:txBody>
                    <a:bodyPr/>
                    <a:lstStyle/>
                    <a:p>
                      <a:pPr algn="ctr"/>
                      <a:r>
                        <a:rPr lang="en-US" sz="1200" dirty="0"/>
                        <a:t>5</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$50,000 </a:t>
                      </a:r>
                      <a:r>
                        <a:rPr lang="en-US" sz="1200" dirty="0"/>
                        <a:t>Cash Donation</a:t>
                      </a:r>
                    </a:p>
                  </a:txBody>
                  <a:tcPr anchor="ctr"/>
                </a:tc>
                <a:extLst>
                  <a:ext uri="{0D108BD9-81ED-4DB2-BD59-A6C34878D82A}">
                    <a16:rowId xmlns:a16="http://schemas.microsoft.com/office/drawing/2014/main" val="10001"/>
                  </a:ext>
                </a:extLst>
              </a:tr>
              <a:tr h="461034">
                <a:tc>
                  <a:txBody>
                    <a:bodyPr/>
                    <a:lstStyle/>
                    <a:p>
                      <a:pPr algn="ctr"/>
                      <a:r>
                        <a:rPr lang="en-US" sz="2000" b="1" i="1" dirty="0">
                          <a:solidFill>
                            <a:schemeClr val="bg1"/>
                          </a:solidFill>
                          <a:effectLst>
                            <a:outerShdw blurRad="38100" dist="38100" dir="2700000" algn="tl">
                              <a:srgbClr val="000000">
                                <a:alpha val="43137"/>
                              </a:srgbClr>
                            </a:outerShdw>
                          </a:effectLst>
                        </a:rPr>
                        <a:t>TITLE</a:t>
                      </a:r>
                    </a:p>
                  </a:txBody>
                  <a:tcPr anchor="ctr"/>
                </a:tc>
                <a:tc>
                  <a:txBody>
                    <a:bodyPr/>
                    <a:lstStyle/>
                    <a:p>
                      <a:pPr algn="ctr"/>
                      <a:r>
                        <a:rPr lang="en-US" sz="1200" dirty="0"/>
                        <a:t>Entrance, Awards, Premium Locations</a:t>
                      </a:r>
                    </a:p>
                  </a:txBody>
                  <a:tcPr anchor="ctr"/>
                </a:tc>
                <a:tc>
                  <a:txBody>
                    <a:bodyPr/>
                    <a:lstStyle/>
                    <a:p>
                      <a:pPr algn="ctr"/>
                      <a:r>
                        <a:rPr lang="en-US" sz="1200" dirty="0"/>
                        <a:t>3</a:t>
                      </a:r>
                    </a:p>
                  </a:txBody>
                  <a:tcPr anchor="ctr"/>
                </a:tc>
                <a:tc>
                  <a:txBody>
                    <a:bodyPr/>
                    <a:lstStyle/>
                    <a:p>
                      <a:pPr algn="ctr"/>
                      <a:r>
                        <a:rPr lang="en-US" sz="1200" b="1" dirty="0"/>
                        <a:t>$20,000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2"/>
                  </a:ext>
                </a:extLst>
              </a:tr>
              <a:tr h="461034">
                <a:tc>
                  <a:txBody>
                    <a:bodyPr/>
                    <a:lstStyle/>
                    <a:p>
                      <a:pPr algn="ctr"/>
                      <a:r>
                        <a:rPr lang="en-US" sz="2000" b="1" i="1" dirty="0">
                          <a:effectLst>
                            <a:outerShdw blurRad="38100" dist="38100" dir="2700000" algn="tl">
                              <a:srgbClr val="000000">
                                <a:alpha val="43137"/>
                              </a:srgbClr>
                            </a:outerShdw>
                          </a:effectLst>
                        </a:rPr>
                        <a:t>PRESENTING</a:t>
                      </a:r>
                    </a:p>
                  </a:txBody>
                  <a:tcPr anchor="ctr"/>
                </a:tc>
                <a:tc>
                  <a:txBody>
                    <a:bodyPr/>
                    <a:lstStyle/>
                    <a:p>
                      <a:pPr algn="ctr"/>
                      <a:r>
                        <a:rPr lang="en-US" sz="1200" dirty="0"/>
                        <a:t>Entrance, Awards, Premium Locations</a:t>
                      </a:r>
                    </a:p>
                  </a:txBody>
                  <a:tcPr anchor="ctr"/>
                </a:tc>
                <a:tc>
                  <a:txBody>
                    <a:bodyPr/>
                    <a:lstStyle/>
                    <a:p>
                      <a:pPr algn="ctr"/>
                      <a:r>
                        <a:rPr lang="en-US" sz="1200" dirty="0"/>
                        <a:t>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$15,000 </a:t>
                      </a:r>
                      <a:r>
                        <a:rPr lang="en-US" sz="1200" dirty="0"/>
                        <a:t>Cash Donation,</a:t>
                      </a:r>
                      <a:r>
                        <a:rPr lang="en-US" sz="1200" baseline="0" dirty="0"/>
                        <a:t> Retail Value Products</a:t>
                      </a:r>
                    </a:p>
                  </a:txBody>
                  <a:tcPr anchor="ctr"/>
                </a:tc>
                <a:extLst>
                  <a:ext uri="{0D108BD9-81ED-4DB2-BD59-A6C34878D82A}">
                    <a16:rowId xmlns:a16="http://schemas.microsoft.com/office/drawing/2014/main" val="10003"/>
                  </a:ext>
                </a:extLst>
              </a:tr>
              <a:tr h="461034">
                <a:tc>
                  <a:txBody>
                    <a:bodyPr/>
                    <a:lstStyle/>
                    <a:p>
                      <a:pPr algn="ctr"/>
                      <a:r>
                        <a:rPr lang="en-US" sz="2000" b="1" i="1" dirty="0">
                          <a:effectLst>
                            <a:outerShdw blurRad="38100" dist="38100" dir="2700000" algn="tl">
                              <a:srgbClr val="000000">
                                <a:alpha val="43137"/>
                              </a:srgbClr>
                            </a:outerShdw>
                          </a:effectLst>
                        </a:rPr>
                        <a:t>JUNIOR</a:t>
                      </a:r>
                    </a:p>
                  </a:txBody>
                  <a:tcPr anchor="ctr"/>
                </a:tc>
                <a:tc>
                  <a:txBody>
                    <a:bodyPr/>
                    <a:lstStyle/>
                    <a:p>
                      <a:pPr algn="ctr"/>
                      <a:r>
                        <a:rPr lang="en-US" sz="1200" dirty="0"/>
                        <a:t>Awards, Premium Stage Locations</a:t>
                      </a:r>
                    </a:p>
                  </a:txBody>
                  <a:tcPr anchor="ctr"/>
                </a:tc>
                <a:tc>
                  <a:txBody>
                    <a:bodyPr/>
                    <a:lstStyle/>
                    <a:p>
                      <a:pPr algn="ctr"/>
                      <a:r>
                        <a:rPr lang="en-US" sz="1200" dirty="0"/>
                        <a:t>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$10,000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4"/>
                  </a:ext>
                </a:extLst>
              </a:tr>
              <a:tr h="399562">
                <a:tc>
                  <a:txBody>
                    <a:bodyPr/>
                    <a:lstStyle/>
                    <a:p>
                      <a:pPr algn="ctr"/>
                      <a:r>
                        <a:rPr lang="en-US" sz="2000" b="1" i="1" dirty="0">
                          <a:effectLst>
                            <a:outerShdw blurRad="38100" dist="38100" dir="2700000" algn="tl">
                              <a:srgbClr val="000000">
                                <a:alpha val="43137"/>
                              </a:srgbClr>
                            </a:outerShdw>
                          </a:effectLst>
                        </a:rPr>
                        <a:t>PLATINUM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Awards, Premium Stage Locations</a:t>
                      </a:r>
                    </a:p>
                  </a:txBody>
                  <a:tcPr anchor="ctr"/>
                </a:tc>
                <a:tc>
                  <a:txBody>
                    <a:bodyPr/>
                    <a:lstStyle/>
                    <a:p>
                      <a:pPr algn="ctr"/>
                      <a:r>
                        <a:rPr lang="en-US" sz="1200" dirty="0"/>
                        <a:t>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$7,500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5"/>
                  </a:ext>
                </a:extLst>
              </a:tr>
              <a:tr h="461034">
                <a:tc>
                  <a:txBody>
                    <a:bodyPr/>
                    <a:lstStyle/>
                    <a:p>
                      <a:pPr algn="ctr"/>
                      <a:r>
                        <a:rPr lang="en-US" sz="2000" b="1" i="1" dirty="0">
                          <a:effectLst>
                            <a:outerShdw blurRad="38100" dist="38100" dir="2700000" algn="tl">
                              <a:srgbClr val="000000">
                                <a:alpha val="43137"/>
                              </a:srgbClr>
                            </a:outerShdw>
                          </a:effectLst>
                        </a:rPr>
                        <a:t>GOLD</a:t>
                      </a:r>
                    </a:p>
                  </a:txBody>
                  <a:tcPr anchor="ctr"/>
                </a:tc>
                <a:tc>
                  <a:txBody>
                    <a:bodyPr/>
                    <a:lstStyle/>
                    <a:p>
                      <a:pPr algn="ctr"/>
                      <a:r>
                        <a:rPr lang="en-US" sz="1200" dirty="0"/>
                        <a:t>Awards, Premium Stage Locations</a:t>
                      </a:r>
                    </a:p>
                  </a:txBody>
                  <a:tcPr anchor="ctr"/>
                </a:tc>
                <a:tc>
                  <a:txBody>
                    <a:bodyPr/>
                    <a:lstStyle/>
                    <a:p>
                      <a:pPr algn="ctr"/>
                      <a:r>
                        <a:rPr lang="en-US" sz="1200" dirty="0"/>
                        <a:t>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$5,000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6"/>
                  </a:ext>
                </a:extLst>
              </a:tr>
              <a:tr h="399562">
                <a:tc>
                  <a:txBody>
                    <a:bodyPr/>
                    <a:lstStyle/>
                    <a:p>
                      <a:pPr algn="ctr"/>
                      <a:r>
                        <a:rPr lang="en-US" sz="2000" b="1" i="1" dirty="0">
                          <a:effectLst>
                            <a:outerShdw blurRad="38100" dist="38100" dir="2700000" algn="tl">
                              <a:srgbClr val="000000">
                                <a:alpha val="43137"/>
                              </a:srgbClr>
                            </a:outerShdw>
                          </a:effectLst>
                        </a:rPr>
                        <a:t>SILVER</a:t>
                      </a:r>
                    </a:p>
                  </a:txBody>
                  <a:tcPr anchor="ctr"/>
                </a:tc>
                <a:tc>
                  <a:txBody>
                    <a:bodyPr/>
                    <a:lstStyle/>
                    <a:p>
                      <a:pPr algn="ctr"/>
                      <a:r>
                        <a:rPr lang="en-US" sz="1200" dirty="0"/>
                        <a:t>Awards, Premium </a:t>
                      </a:r>
                      <a:r>
                        <a:rPr lang="en-US" sz="1200" baseline="0" dirty="0"/>
                        <a:t>Stage</a:t>
                      </a:r>
                      <a:r>
                        <a:rPr lang="en-US" sz="1200" dirty="0"/>
                        <a:t> Location</a:t>
                      </a:r>
                    </a:p>
                  </a:txBody>
                  <a:tcPr anchor="ctr"/>
                </a:tc>
                <a:tc>
                  <a:txBody>
                    <a:bodyPr/>
                    <a:lstStyle/>
                    <a:p>
                      <a:pPr algn="ctr"/>
                      <a:r>
                        <a:rPr lang="en-US" sz="1200" dirty="0"/>
                        <a:t>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$3,500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7"/>
                  </a:ext>
                </a:extLst>
              </a:tr>
              <a:tr h="399562">
                <a:tc>
                  <a:txBody>
                    <a:bodyPr/>
                    <a:lstStyle/>
                    <a:p>
                      <a:pPr algn="ctr"/>
                      <a:r>
                        <a:rPr lang="en-US" sz="2000" b="1" i="1" dirty="0">
                          <a:effectLst>
                            <a:outerShdw blurRad="38100" dist="38100" dir="2700000" algn="tl">
                              <a:srgbClr val="000000">
                                <a:alpha val="43137"/>
                              </a:srgbClr>
                            </a:outerShdw>
                          </a:effectLst>
                        </a:rPr>
                        <a:t>BRONZE</a:t>
                      </a:r>
                    </a:p>
                  </a:txBody>
                  <a:tcPr anchor="ctr"/>
                </a:tc>
                <a:tc>
                  <a:txBody>
                    <a:bodyPr/>
                    <a:lstStyle/>
                    <a:p>
                      <a:pPr algn="ctr"/>
                      <a:r>
                        <a:rPr lang="en-US" sz="1200" dirty="0"/>
                        <a:t>Awards, Range</a:t>
                      </a:r>
                    </a:p>
                  </a:txBody>
                  <a:tcPr anchor="ctr"/>
                </a:tc>
                <a:tc>
                  <a:txBody>
                    <a:bodyPr/>
                    <a:lstStyle/>
                    <a:p>
                      <a:pPr algn="ctr"/>
                      <a:r>
                        <a:rPr lang="en-US" sz="1200" dirty="0"/>
                        <a:t>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$2,000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8"/>
                  </a:ext>
                </a:extLst>
              </a:tr>
              <a:tr h="399562">
                <a:tc>
                  <a:txBody>
                    <a:bodyPr/>
                    <a:lstStyle/>
                    <a:p>
                      <a:pPr algn="ctr"/>
                      <a:r>
                        <a:rPr lang="en-US" sz="2000" b="1" i="1" dirty="0">
                          <a:effectLst>
                            <a:outerShdw blurRad="38100" dist="38100" dir="2700000" algn="tl">
                              <a:srgbClr val="000000">
                                <a:alpha val="43137"/>
                              </a:srgbClr>
                            </a:outerShdw>
                          </a:effectLst>
                        </a:rPr>
                        <a:t>CONTRIBUTOR</a:t>
                      </a:r>
                    </a:p>
                  </a:txBody>
                  <a:tcPr anchor="ctr"/>
                </a:tc>
                <a:tc>
                  <a:txBody>
                    <a:bodyPr/>
                    <a:lstStyle/>
                    <a:p>
                      <a:pPr algn="ctr"/>
                      <a:r>
                        <a:rPr lang="en-US" sz="1200" dirty="0"/>
                        <a:t>Awards, Range</a:t>
                      </a:r>
                    </a:p>
                  </a:txBody>
                  <a:tcPr anchor="ctr"/>
                </a:tc>
                <a:tc>
                  <a:txBody>
                    <a:bodyPr/>
                    <a:lstStyle/>
                    <a:p>
                      <a:pPr algn="ctr"/>
                      <a:r>
                        <a:rPr lang="en-US" sz="1200" dirty="0"/>
                        <a:t>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$1,000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09"/>
                  </a:ext>
                </a:extLst>
              </a:tr>
              <a:tr h="399562">
                <a:tc>
                  <a:txBody>
                    <a:bodyPr/>
                    <a:lstStyle/>
                    <a:p>
                      <a:pPr algn="ctr"/>
                      <a:r>
                        <a:rPr lang="en-US" sz="2000" b="1" i="1" dirty="0">
                          <a:effectLst>
                            <a:outerShdw blurRad="38100" dist="38100" dir="2700000" algn="tl">
                              <a:srgbClr val="000000">
                                <a:alpha val="43137"/>
                              </a:srgbClr>
                            </a:outerShdw>
                          </a:effectLst>
                        </a:rPr>
                        <a:t>VENDOR</a:t>
                      </a:r>
                    </a:p>
                  </a:txBody>
                  <a:tcPr anchor="ctr"/>
                </a:tc>
                <a:tc>
                  <a:txBody>
                    <a:bodyPr/>
                    <a:lstStyle/>
                    <a:p>
                      <a:pPr algn="ctr"/>
                      <a:r>
                        <a:rPr lang="en-US" sz="1200" dirty="0"/>
                        <a:t>Awards, Range</a:t>
                      </a:r>
                    </a:p>
                  </a:txBody>
                  <a:tcPr anchor="ctr"/>
                </a:tc>
                <a:tc>
                  <a:txBody>
                    <a:bodyPr/>
                    <a:lstStyle/>
                    <a:p>
                      <a:pPr algn="ctr"/>
                      <a:r>
                        <a:rPr lang="en-US" sz="1200" dirty="0"/>
                        <a:t>0</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$500 </a:t>
                      </a:r>
                      <a:r>
                        <a:rPr lang="en-US" sz="1200" dirty="0"/>
                        <a:t>Cash Donation,</a:t>
                      </a:r>
                      <a:r>
                        <a:rPr lang="en-US" sz="1200" baseline="0" dirty="0"/>
                        <a:t> Retail Value Products</a:t>
                      </a:r>
                      <a:endParaRPr lang="en-US" sz="1200" dirty="0"/>
                    </a:p>
                  </a:txBody>
                  <a:tcPr anchor="ctr"/>
                </a:tc>
                <a:extLst>
                  <a:ext uri="{0D108BD9-81ED-4DB2-BD59-A6C34878D82A}">
                    <a16:rowId xmlns:a16="http://schemas.microsoft.com/office/drawing/2014/main" val="10010"/>
                  </a:ext>
                </a:extLst>
              </a:tr>
            </a:tbl>
          </a:graphicData>
        </a:graphic>
      </p:graphicFrame>
      <p:sp>
        <p:nvSpPr>
          <p:cNvPr id="4" name="Title 1"/>
          <p:cNvSpPr txBox="1">
            <a:spLocks/>
          </p:cNvSpPr>
          <p:nvPr/>
        </p:nvSpPr>
        <p:spPr>
          <a:xfrm>
            <a:off x="1141414" y="285750"/>
            <a:ext cx="9905998" cy="990600"/>
          </a:xfrm>
          <a:prstGeom prst="rect">
            <a:avLst/>
          </a:prstGeom>
          <a:ln>
            <a:noFill/>
          </a:ln>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Generation III Gun Championship</a:t>
            </a:r>
            <a:endParaRPr lang="en-US" sz="4000" dirty="0"/>
          </a:p>
        </p:txBody>
      </p:sp>
    </p:spTree>
    <p:extLst>
      <p:ext uri="{BB962C8B-B14F-4D97-AF65-F5344CB8AC3E}">
        <p14:creationId xmlns:p14="http://schemas.microsoft.com/office/powerpoint/2010/main" val="353016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850"/>
            <a:ext cx="9905998" cy="723900"/>
          </a:xfrm>
          <a:effectLst>
            <a:outerShdw blurRad="50800" dist="50800" dir="5400000" algn="ctr" rotWithShape="0">
              <a:schemeClr val="bg1"/>
            </a:outerShdw>
          </a:effectLst>
        </p:spPr>
        <p:txBody>
          <a:bodyPr>
            <a:normAutofit/>
          </a:bodyPr>
          <a:lstStyle/>
          <a:p>
            <a:pPr algn="ctr"/>
            <a:r>
              <a:rPr lang="en-US" sz="4000" b="1" dirty="0">
                <a:effectLst>
                  <a:glow rad="38100">
                    <a:schemeClr val="bg1">
                      <a:lumMod val="65000"/>
                      <a:lumOff val="35000"/>
                      <a:alpha val="40000"/>
                    </a:schemeClr>
                  </a:glow>
                </a:effectLst>
              </a:rPr>
              <a:t>Generation III Gun</a:t>
            </a:r>
            <a:r>
              <a:rPr lang="en-US" sz="4000" b="1" dirty="0">
                <a:solidFill>
                  <a:srgbClr val="FF0000"/>
                </a:solidFill>
                <a:effectLst>
                  <a:glow rad="38100">
                    <a:schemeClr val="bg1">
                      <a:lumMod val="65000"/>
                      <a:lumOff val="35000"/>
                      <a:alpha val="40000"/>
                    </a:schemeClr>
                  </a:glow>
                </a:effectLst>
              </a:rPr>
              <a:t> </a:t>
            </a:r>
            <a:r>
              <a:rPr lang="en-US" sz="4000" b="1" dirty="0">
                <a:effectLst>
                  <a:glow rad="38100">
                    <a:schemeClr val="bg1">
                      <a:lumMod val="65000"/>
                      <a:lumOff val="35000"/>
                      <a:alpha val="40000"/>
                    </a:schemeClr>
                  </a:glow>
                </a:effectLst>
              </a:rPr>
              <a:t>Championship</a:t>
            </a:r>
          </a:p>
        </p:txBody>
      </p:sp>
      <p:sp>
        <p:nvSpPr>
          <p:cNvPr id="3" name="Content Placeholder 2"/>
          <p:cNvSpPr>
            <a:spLocks noGrp="1"/>
          </p:cNvSpPr>
          <p:nvPr>
            <p:ph idx="1"/>
          </p:nvPr>
        </p:nvSpPr>
        <p:spPr>
          <a:xfrm>
            <a:off x="721895" y="1343677"/>
            <a:ext cx="10546349" cy="5081185"/>
          </a:xfrm>
        </p:spPr>
        <p:txBody>
          <a:bodyPr>
            <a:normAutofit fontScale="62500" lnSpcReduction="20000"/>
          </a:bodyPr>
          <a:lstStyle/>
          <a:p>
            <a:pPr marL="0" indent="0">
              <a:buNone/>
            </a:pPr>
            <a:r>
              <a:rPr lang="en-US" sz="3200" dirty="0">
                <a:latin typeface="Constantia" pitchFamily="18" charset="0"/>
              </a:rPr>
              <a:t>Thank You for your time and consideration.  And thank you in advance for your investment in the future of competitive shooting. </a:t>
            </a:r>
          </a:p>
          <a:p>
            <a:pPr marL="0" indent="0">
              <a:buNone/>
            </a:pPr>
            <a:endParaRPr lang="en-US" sz="1600" dirty="0">
              <a:latin typeface="Constantia" pitchFamily="18" charset="0"/>
            </a:endParaRPr>
          </a:p>
          <a:p>
            <a:pPr marL="0" indent="0">
              <a:buNone/>
            </a:pPr>
            <a:r>
              <a:rPr lang="en-US" sz="3200" dirty="0">
                <a:latin typeface="Constantia" pitchFamily="18" charset="0"/>
              </a:rPr>
              <a:t>Please contact any of the following with your preferred product sponsorship level.  </a:t>
            </a:r>
          </a:p>
          <a:p>
            <a:pPr marL="0" indent="0">
              <a:buNone/>
            </a:pPr>
            <a:r>
              <a:rPr lang="en-US" sz="2600" b="1" u="sng" dirty="0">
                <a:latin typeface="Constantia" pitchFamily="18" charset="0"/>
              </a:rPr>
              <a:t>Chad Francis</a:t>
            </a:r>
            <a:r>
              <a:rPr lang="en-US" sz="2600" b="1" dirty="0">
                <a:latin typeface="Constantia" pitchFamily="18" charset="0"/>
              </a:rPr>
              <a:t>			</a:t>
            </a:r>
            <a:r>
              <a:rPr lang="en-US" sz="2600" b="1" u="sng" dirty="0">
                <a:latin typeface="Constantia" pitchFamily="18" charset="0"/>
              </a:rPr>
              <a:t>Jeff Welsh</a:t>
            </a:r>
            <a:r>
              <a:rPr lang="en-US" sz="2600" b="1" dirty="0">
                <a:latin typeface="Constantia" pitchFamily="18" charset="0"/>
              </a:rPr>
              <a:t>				</a:t>
            </a:r>
            <a:r>
              <a:rPr lang="en-US" sz="2600" b="1" u="sng" dirty="0">
                <a:latin typeface="Constantia" pitchFamily="18" charset="0"/>
              </a:rPr>
              <a:t> Sandra </a:t>
            </a:r>
            <a:r>
              <a:rPr lang="en-US" sz="2600" b="1" u="sng" dirty="0" err="1">
                <a:latin typeface="Constantia" pitchFamily="18" charset="0"/>
              </a:rPr>
              <a:t>Orvig</a:t>
            </a:r>
            <a:r>
              <a:rPr lang="en-US" sz="2600" b="1" u="sng" dirty="0">
                <a:latin typeface="Constantia" pitchFamily="18" charset="0"/>
              </a:rPr>
              <a:t> </a:t>
            </a:r>
            <a:r>
              <a:rPr lang="en-US" sz="2600" b="1" dirty="0">
                <a:latin typeface="Constantia" pitchFamily="18" charset="0"/>
              </a:rPr>
              <a:t>				</a:t>
            </a:r>
            <a:r>
              <a:rPr lang="en-US" sz="2600" dirty="0">
                <a:latin typeface="Constantia" pitchFamily="18" charset="0"/>
              </a:rPr>
              <a:t>		                 573-797-0589			573-692-4158 				843-209-6794</a:t>
            </a:r>
          </a:p>
          <a:p>
            <a:pPr marL="0" indent="0">
              <a:buNone/>
            </a:pPr>
            <a:r>
              <a:rPr lang="en-US" sz="2600" dirty="0">
                <a:latin typeface="Constantia" pitchFamily="18" charset="0"/>
                <a:hlinkClick r:id="rId3"/>
              </a:rPr>
              <a:t>3gunchad@gmail.com</a:t>
            </a:r>
            <a:r>
              <a:rPr lang="en-US" sz="2600" dirty="0">
                <a:latin typeface="Constantia" pitchFamily="18" charset="0"/>
              </a:rPr>
              <a:t>	</a:t>
            </a:r>
            <a:r>
              <a:rPr lang="en-US" sz="2600" dirty="0">
                <a:solidFill>
                  <a:srgbClr val="FF0000"/>
                </a:solidFill>
                <a:latin typeface="Constantia" pitchFamily="18" charset="0"/>
                <a:hlinkClick r:id="rId4"/>
              </a:rPr>
              <a:t>rivrrunnr66@yahoo.com</a:t>
            </a:r>
            <a:r>
              <a:rPr lang="en-US" sz="2600" dirty="0">
                <a:latin typeface="Constantia" pitchFamily="18" charset="0"/>
              </a:rPr>
              <a:t>	</a:t>
            </a:r>
            <a:r>
              <a:rPr lang="en-US" sz="2600" dirty="0">
                <a:solidFill>
                  <a:srgbClr val="FF0000"/>
                </a:solidFill>
                <a:latin typeface="Constantia" pitchFamily="18" charset="0"/>
              </a:rPr>
              <a:t> </a:t>
            </a:r>
            <a:r>
              <a:rPr lang="en-US" sz="2600" dirty="0">
                <a:solidFill>
                  <a:srgbClr val="FF0000"/>
                </a:solidFill>
                <a:latin typeface="Constantia" pitchFamily="18" charset="0"/>
                <a:hlinkClick r:id="rId5"/>
              </a:rPr>
              <a:t>sorvig@comcast.net</a:t>
            </a:r>
            <a:r>
              <a:rPr lang="en-US" sz="2600" dirty="0">
                <a:latin typeface="Constantia" pitchFamily="18" charset="0"/>
              </a:rPr>
              <a:t>	</a:t>
            </a:r>
            <a:endParaRPr lang="en-US" sz="2600" dirty="0">
              <a:solidFill>
                <a:srgbClr val="FF0000"/>
              </a:solidFill>
              <a:latin typeface="Constantia" pitchFamily="18" charset="0"/>
            </a:endParaRPr>
          </a:p>
          <a:p>
            <a:pPr marL="0" indent="0">
              <a:buNone/>
            </a:pPr>
            <a:endParaRPr lang="en-US" sz="1600" dirty="0">
              <a:latin typeface="Constantia" pitchFamily="18" charset="0"/>
            </a:endParaRPr>
          </a:p>
          <a:p>
            <a:pPr marL="0" indent="0">
              <a:buNone/>
            </a:pPr>
            <a:r>
              <a:rPr lang="en-US" sz="3200" dirty="0">
                <a:latin typeface="Constantia" pitchFamily="18" charset="0"/>
              </a:rPr>
              <a:t>If you have any questions please feel free to contact any of our match representatives by phone or email at any time.</a:t>
            </a:r>
          </a:p>
          <a:p>
            <a:pPr marL="0" indent="0">
              <a:buNone/>
            </a:pPr>
            <a:endParaRPr lang="en-US" sz="1800" dirty="0">
              <a:latin typeface="Constantia" pitchFamily="18" charset="0"/>
            </a:endParaRPr>
          </a:p>
          <a:p>
            <a:pPr marL="0" indent="0">
              <a:buNone/>
            </a:pPr>
            <a:r>
              <a:rPr lang="en-US" sz="3200" dirty="0">
                <a:latin typeface="Constantia" pitchFamily="18" charset="0"/>
              </a:rPr>
              <a:t>For lodging, directions, or general information please visit our website or Facebook. </a:t>
            </a:r>
          </a:p>
          <a:p>
            <a:pPr marL="0" indent="0">
              <a:buNone/>
            </a:pPr>
            <a:r>
              <a:rPr lang="en-US" sz="3200" dirty="0">
                <a:latin typeface="Constantia" pitchFamily="18" charset="0"/>
                <a:hlinkClick r:id="rId6"/>
              </a:rPr>
              <a:t>Generation III Gun Website</a:t>
            </a:r>
            <a:endParaRPr lang="en-US" sz="3200" dirty="0">
              <a:latin typeface="Constantia" pitchFamily="18" charset="0"/>
            </a:endParaRPr>
          </a:p>
          <a:p>
            <a:pPr marL="0" indent="0">
              <a:buNone/>
            </a:pPr>
            <a:r>
              <a:rPr lang="en-US" sz="3200" dirty="0">
                <a:latin typeface="Constantia" pitchFamily="18" charset="0"/>
                <a:hlinkClick r:id="rId7"/>
              </a:rPr>
              <a:t>Generation III Gun Facebook</a:t>
            </a:r>
            <a:endParaRPr lang="en-US" sz="3200" dirty="0">
              <a:latin typeface="Constantia" pitchFamily="18" charset="0"/>
            </a:endParaRPr>
          </a:p>
          <a:p>
            <a:pPr marL="0" indent="0">
              <a:buNone/>
            </a:pPr>
            <a:r>
              <a:rPr lang="en-US" sz="3200" dirty="0">
                <a:latin typeface="Constantia" pitchFamily="18" charset="0"/>
                <a:hlinkClick r:id="rId8"/>
              </a:rPr>
              <a:t>Generation III Gun Championship Facebook</a:t>
            </a:r>
            <a:endParaRPr lang="en-US" sz="3200" dirty="0">
              <a:latin typeface="Constantia" pitchFamily="18" charset="0"/>
            </a:endParaRPr>
          </a:p>
          <a:p>
            <a:pPr marL="0" indent="0">
              <a:buNone/>
            </a:pPr>
            <a:endParaRPr lang="en-US" sz="3200" dirty="0">
              <a:latin typeface="Constantia" pitchFamily="18" charset="0"/>
            </a:endParaRPr>
          </a:p>
          <a:p>
            <a:endParaRPr lang="en-US" dirty="0"/>
          </a:p>
        </p:txBody>
      </p:sp>
    </p:spTree>
    <p:extLst>
      <p:ext uri="{BB962C8B-B14F-4D97-AF65-F5344CB8AC3E}">
        <p14:creationId xmlns:p14="http://schemas.microsoft.com/office/powerpoint/2010/main" val="313711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4531">
            <a:off x="6086876" y="1520649"/>
            <a:ext cx="2087930" cy="278004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0970">
            <a:off x="7735053" y="1595530"/>
            <a:ext cx="1759118" cy="234549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5673">
            <a:off x="10044770" y="169071"/>
            <a:ext cx="1879969" cy="2506625"/>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4146">
            <a:off x="2298501" y="1910633"/>
            <a:ext cx="1517752" cy="2698225"/>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4667">
            <a:off x="247818" y="197821"/>
            <a:ext cx="1495320" cy="2492200"/>
          </a:xfrm>
          <a:prstGeom prst="rect">
            <a:avLst/>
          </a:prstGeom>
        </p:spPr>
      </p:pic>
      <p:sp>
        <p:nvSpPr>
          <p:cNvPr id="35" name="Content Placeholder 2"/>
          <p:cNvSpPr>
            <a:spLocks noGrp="1"/>
          </p:cNvSpPr>
          <p:nvPr>
            <p:ph idx="1"/>
          </p:nvPr>
        </p:nvSpPr>
        <p:spPr>
          <a:xfrm>
            <a:off x="696866" y="1124305"/>
            <a:ext cx="10546349" cy="2398581"/>
          </a:xfrm>
        </p:spPr>
        <p:txBody>
          <a:bodyPr>
            <a:normAutofit/>
          </a:bodyPr>
          <a:lstStyle/>
          <a:p>
            <a:pPr marL="0" indent="0" algn="ctr">
              <a:buNone/>
            </a:pPr>
            <a:r>
              <a:rPr lang="en-US" sz="3200" b="1" dirty="0">
                <a:solidFill>
                  <a:srgbClr val="FF0000"/>
                </a:solidFill>
                <a:latin typeface="Constantia" pitchFamily="18" charset="0"/>
              </a:rPr>
              <a:t>Generation III Gun and all of these kids THANK YOU for your time and consideration.  </a:t>
            </a:r>
          </a:p>
          <a:p>
            <a:pPr marL="0" indent="0">
              <a:buNone/>
            </a:pPr>
            <a:endParaRPr lang="en-US" sz="1600" b="1" dirty="0">
              <a:solidFill>
                <a:srgbClr val="92D050"/>
              </a:solidFill>
              <a:latin typeface="Constantia" pitchFamily="18" charset="0"/>
            </a:endParaRPr>
          </a:p>
          <a:p>
            <a:pPr marL="0" indent="0">
              <a:buNone/>
            </a:pPr>
            <a:endParaRPr lang="en-US" sz="3200" b="1" dirty="0">
              <a:solidFill>
                <a:srgbClr val="92D050"/>
              </a:solidFill>
              <a:latin typeface="Constantia" pitchFamily="18" charset="0"/>
            </a:endParaRPr>
          </a:p>
          <a:p>
            <a:endParaRPr lang="en-US" b="1" dirty="0">
              <a:solidFill>
                <a:srgbClr val="92D050"/>
              </a:solidFill>
            </a:endParaRPr>
          </a:p>
        </p:txBody>
      </p:sp>
      <p:sp>
        <p:nvSpPr>
          <p:cNvPr id="2" name="Title 1"/>
          <p:cNvSpPr>
            <a:spLocks noGrp="1"/>
          </p:cNvSpPr>
          <p:nvPr>
            <p:ph type="title"/>
          </p:nvPr>
        </p:nvSpPr>
        <p:spPr>
          <a:xfrm>
            <a:off x="1141413" y="323850"/>
            <a:ext cx="9905998" cy="723900"/>
          </a:xfrm>
          <a:effectLst>
            <a:outerShdw blurRad="50800" dist="50800" dir="5400000" algn="ctr" rotWithShape="0">
              <a:schemeClr val="bg1"/>
            </a:outerShdw>
          </a:effectLst>
        </p:spPr>
        <p:txBody>
          <a:bodyPr>
            <a:normAutofit/>
          </a:bodyPr>
          <a:lstStyle/>
          <a:p>
            <a:pPr algn="ctr"/>
            <a:r>
              <a:rPr lang="en-US" sz="4000" b="1" dirty="0">
                <a:effectLst>
                  <a:glow rad="38100">
                    <a:schemeClr val="bg1">
                      <a:lumMod val="65000"/>
                      <a:lumOff val="35000"/>
                      <a:alpha val="40000"/>
                    </a:schemeClr>
                  </a:glow>
                </a:effectLst>
              </a:rPr>
              <a:t>Generation III Gun Championship</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9496" y="4327625"/>
            <a:ext cx="1243379" cy="120840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71776">
            <a:off x="3854503" y="2321471"/>
            <a:ext cx="1530539" cy="204071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90435">
            <a:off x="2075932" y="4999424"/>
            <a:ext cx="1621151" cy="1659173"/>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r="17978"/>
          <a:stretch/>
        </p:blipFill>
        <p:spPr>
          <a:xfrm rot="21142303">
            <a:off x="10552429" y="2492742"/>
            <a:ext cx="1471306" cy="2391708"/>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57149" y="2161097"/>
            <a:ext cx="1499150" cy="1499150"/>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86201">
            <a:off x="9280621" y="2227545"/>
            <a:ext cx="1654754" cy="2652027"/>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74477" y="3779845"/>
            <a:ext cx="2228569" cy="1671427"/>
          </a:xfrm>
          <a:prstGeom prst="rect">
            <a:avLst/>
          </a:prstGeom>
        </p:spPr>
      </p:pic>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9972929">
            <a:off x="2952817" y="3596207"/>
            <a:ext cx="1484428" cy="2638982"/>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7023">
            <a:off x="4158644" y="4188709"/>
            <a:ext cx="1420384" cy="2525127"/>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847134">
            <a:off x="5673187" y="3576777"/>
            <a:ext cx="1320654" cy="1980981"/>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9312" y="2415637"/>
            <a:ext cx="1900745" cy="1900745"/>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0868927">
            <a:off x="8603962" y="5085870"/>
            <a:ext cx="1263332" cy="1684443"/>
          </a:xfrm>
          <a:prstGeom prst="rect">
            <a:avLst/>
          </a:prstGeom>
        </p:spPr>
      </p:pic>
      <p:pic>
        <p:nvPicPr>
          <p:cNvPr id="20" name="Picture 19"/>
          <p:cNvPicPr>
            <a:picLocks noChangeAspect="1"/>
          </p:cNvPicPr>
          <p:nvPr/>
        </p:nvPicPr>
        <p:blipFill rotWithShape="1">
          <a:blip r:embed="rId20">
            <a:extLst>
              <a:ext uri="{28A0092B-C50C-407E-A947-70E740481C1C}">
                <a14:useLocalDpi xmlns:a14="http://schemas.microsoft.com/office/drawing/2010/main" val="0"/>
              </a:ext>
            </a:extLst>
          </a:blip>
          <a:srcRect l="20195" r="18054"/>
          <a:stretch/>
        </p:blipFill>
        <p:spPr>
          <a:xfrm rot="683262">
            <a:off x="10211624" y="4994476"/>
            <a:ext cx="1815833" cy="1654083"/>
          </a:xfrm>
          <a:prstGeom prst="rect">
            <a:avLst/>
          </a:prstGeom>
        </p:spPr>
      </p:pic>
      <p:pic>
        <p:nvPicPr>
          <p:cNvPr id="27" name="Picture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76310" y="4460272"/>
            <a:ext cx="1157322" cy="2057462"/>
          </a:xfrm>
          <a:prstGeom prst="rect">
            <a:avLst/>
          </a:prstGeom>
        </p:spPr>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485859">
            <a:off x="6879125" y="5212092"/>
            <a:ext cx="1921894" cy="1487918"/>
          </a:xfrm>
          <a:prstGeom prst="rect">
            <a:avLst/>
          </a:prstGeom>
        </p:spPr>
      </p:pic>
      <p:pic>
        <p:nvPicPr>
          <p:cNvPr id="12" name="Picture 1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1126167">
            <a:off x="5743991" y="4904320"/>
            <a:ext cx="1371611" cy="1828815"/>
          </a:xfrm>
          <a:prstGeom prst="rect">
            <a:avLst/>
          </a:prstGeom>
        </p:spPr>
      </p:pic>
      <p:pic>
        <p:nvPicPr>
          <p:cNvPr id="16" name="Picture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20817455">
            <a:off x="1005096" y="4442311"/>
            <a:ext cx="1501163" cy="2001550"/>
          </a:xfrm>
          <a:prstGeom prst="rect">
            <a:avLst/>
          </a:prstGeom>
        </p:spPr>
      </p:pic>
      <p:pic>
        <p:nvPicPr>
          <p:cNvPr id="21" name="Picture 2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301133">
            <a:off x="148906" y="3843860"/>
            <a:ext cx="1231917" cy="2239850"/>
          </a:xfrm>
          <a:prstGeom prst="rect">
            <a:avLst/>
          </a:prstGeom>
        </p:spPr>
      </p:pic>
    </p:spTree>
    <p:extLst>
      <p:ext uri="{BB962C8B-B14F-4D97-AF65-F5344CB8AC3E}">
        <p14:creationId xmlns:p14="http://schemas.microsoft.com/office/powerpoint/2010/main" val="345880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850"/>
            <a:ext cx="9905998" cy="723900"/>
          </a:xfrm>
          <a:effectLst>
            <a:outerShdw blurRad="50800" dist="50800" dir="5400000" algn="ctr" rotWithShape="0">
              <a:schemeClr val="bg1"/>
            </a:outerShdw>
          </a:effectLst>
        </p:spPr>
        <p:txBody>
          <a:bodyPr>
            <a:normAutofit/>
          </a:bodyPr>
          <a:lstStyle/>
          <a:p>
            <a:pPr algn="ctr"/>
            <a:r>
              <a:rPr lang="en-US" sz="4000" b="1" dirty="0">
                <a:effectLst>
                  <a:glow rad="38100">
                    <a:schemeClr val="bg1">
                      <a:lumMod val="65000"/>
                      <a:lumOff val="35000"/>
                      <a:alpha val="40000"/>
                    </a:schemeClr>
                  </a:glow>
                </a:effectLst>
              </a:rPr>
              <a:t>Generation III Gun Championship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313" b="6906"/>
          <a:stretch/>
        </p:blipFill>
        <p:spPr>
          <a:xfrm>
            <a:off x="3464169" y="1047750"/>
            <a:ext cx="4879731" cy="5682997"/>
          </a:xfrm>
          <a:prstGeom prst="rect">
            <a:avLst/>
          </a:prstGeom>
        </p:spPr>
      </p:pic>
    </p:spTree>
    <p:extLst>
      <p:ext uri="{BB962C8B-B14F-4D97-AF65-F5344CB8AC3E}">
        <p14:creationId xmlns:p14="http://schemas.microsoft.com/office/powerpoint/2010/main" val="326160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849"/>
            <a:ext cx="9905998" cy="2368551"/>
          </a:xfrm>
          <a:effectLst>
            <a:outerShdw blurRad="50800" dist="50800" dir="5400000" algn="ctr" rotWithShape="0">
              <a:schemeClr val="bg1"/>
            </a:outerShdw>
          </a:effectLst>
        </p:spPr>
        <p:txBody>
          <a:bodyPr>
            <a:normAutofit/>
          </a:bodyPr>
          <a:lstStyle/>
          <a:p>
            <a:pPr algn="ctr"/>
            <a:r>
              <a:rPr lang="en-US" sz="4000" b="1" dirty="0">
                <a:effectLst>
                  <a:glow rad="38100">
                    <a:schemeClr val="bg1">
                      <a:lumMod val="65000"/>
                      <a:lumOff val="35000"/>
                      <a:alpha val="50000"/>
                    </a:schemeClr>
                  </a:glow>
                </a:effectLst>
              </a:rPr>
              <a:t>2024 </a:t>
            </a:r>
            <a:r>
              <a:rPr lang="en-US" sz="4000" b="1" i="1" u="sng" dirty="0">
                <a:effectLst>
                  <a:glow rad="38100">
                    <a:schemeClr val="bg1">
                      <a:lumMod val="65000"/>
                      <a:lumOff val="35000"/>
                      <a:alpha val="50000"/>
                    </a:schemeClr>
                  </a:glow>
                </a:effectLst>
              </a:rPr>
              <a:t>YOUR COMPANY HERE</a:t>
            </a:r>
            <a:r>
              <a:rPr lang="en-US" sz="4000" b="1" dirty="0">
                <a:effectLst>
                  <a:glow rad="38100">
                    <a:schemeClr val="bg1">
                      <a:lumMod val="65000"/>
                      <a:lumOff val="35000"/>
                      <a:alpha val="50000"/>
                    </a:schemeClr>
                  </a:glow>
                </a:effectLst>
              </a:rPr>
              <a:t> </a:t>
            </a:r>
            <a:br>
              <a:rPr lang="en-US" sz="4000" b="1" dirty="0">
                <a:effectLst>
                  <a:glow rad="38100">
                    <a:schemeClr val="bg1">
                      <a:lumMod val="65000"/>
                      <a:lumOff val="35000"/>
                      <a:alpha val="50000"/>
                    </a:schemeClr>
                  </a:glow>
                </a:effectLst>
              </a:rPr>
            </a:br>
            <a:r>
              <a:rPr lang="en-US" sz="4000" b="1" dirty="0">
                <a:effectLst>
                  <a:glow rad="38100">
                    <a:schemeClr val="bg1">
                      <a:lumMod val="65000"/>
                      <a:lumOff val="35000"/>
                      <a:alpha val="50000"/>
                    </a:schemeClr>
                  </a:glow>
                </a:effectLst>
              </a:rPr>
              <a:t>Generation III Gun Championship</a:t>
            </a:r>
            <a:br>
              <a:rPr lang="en-US" sz="4000" b="1" dirty="0">
                <a:effectLst>
                  <a:glow rad="38100">
                    <a:schemeClr val="bg1">
                      <a:lumMod val="65000"/>
                      <a:lumOff val="35000"/>
                      <a:alpha val="50000"/>
                    </a:schemeClr>
                  </a:glow>
                </a:effectLst>
              </a:rPr>
            </a:br>
            <a:r>
              <a:rPr lang="en-US" sz="2800" b="1" dirty="0">
                <a:effectLst>
                  <a:glow rad="38100">
                    <a:schemeClr val="bg1">
                      <a:lumMod val="65000"/>
                      <a:lumOff val="35000"/>
                      <a:alpha val="50000"/>
                    </a:schemeClr>
                  </a:glow>
                </a:effectLst>
              </a:rPr>
              <a:t>Presented by</a:t>
            </a:r>
            <a:br>
              <a:rPr lang="en-US" sz="4000" b="1" dirty="0">
                <a:effectLst>
                  <a:glow rad="38100">
                    <a:schemeClr val="bg1">
                      <a:lumMod val="65000"/>
                      <a:lumOff val="35000"/>
                      <a:alpha val="50000"/>
                    </a:schemeClr>
                  </a:glow>
                </a:effectLst>
              </a:rPr>
            </a:br>
            <a:r>
              <a:rPr lang="en-US" sz="4000" b="1" i="1" u="sng" dirty="0">
                <a:effectLst>
                  <a:glow rad="38100">
                    <a:schemeClr val="bg1">
                      <a:lumMod val="65000"/>
                      <a:lumOff val="35000"/>
                      <a:alpha val="50000"/>
                    </a:schemeClr>
                  </a:glow>
                </a:effectLst>
              </a:rPr>
              <a:t>Your COMPANY HERE</a:t>
            </a:r>
            <a:endParaRPr lang="en-US" sz="4000" b="1" dirty="0">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1141413" y="2618996"/>
            <a:ext cx="9905998" cy="3836718"/>
          </a:xfrm>
        </p:spPr>
        <p:txBody>
          <a:bodyPr>
            <a:normAutofit lnSpcReduction="10000"/>
          </a:bodyPr>
          <a:lstStyle/>
          <a:p>
            <a:pPr marL="0" indent="0" algn="ctr">
              <a:buNone/>
            </a:pPr>
            <a:r>
              <a:rPr lang="en-US" sz="3200" b="1" dirty="0">
                <a:solidFill>
                  <a:schemeClr val="accent1"/>
                </a:solidFill>
                <a:effectLst>
                  <a:outerShdw blurRad="38100" dist="38100" dir="2700000" algn="tl">
                    <a:srgbClr val="000000">
                      <a:alpha val="43137"/>
                    </a:srgbClr>
                  </a:outerShdw>
                </a:effectLst>
              </a:rPr>
              <a:t>Mission Statement</a:t>
            </a:r>
          </a:p>
          <a:p>
            <a:pPr marL="0" indent="0" algn="ctr">
              <a:buNone/>
            </a:pPr>
            <a:endParaRPr lang="en-US" sz="1200" dirty="0">
              <a:effectLst/>
            </a:endParaRPr>
          </a:p>
          <a:p>
            <a:pPr marL="0" indent="0" algn="ctr">
              <a:buNone/>
            </a:pPr>
            <a:r>
              <a:rPr lang="en-US" dirty="0">
                <a:effectLst>
                  <a:outerShdw blurRad="38100" dist="38100" dir="2700000" algn="tl">
                    <a:srgbClr val="000000">
                      <a:alpha val="43137"/>
                    </a:srgbClr>
                  </a:outerShdw>
                </a:effectLst>
              </a:rPr>
              <a:t>Generation III Gun Inc. is an exciting nonprofit 501(c)(3) organization focused on promoting the competitive shooting sports to juniors.  Junior shooters are the future of the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Amendment.  We will strive to educate juniors about the important role that they will play in the future of firearms in this country through the enjoyment and camaraderie of competitive shooting sports.  We aim to become the organization that ensures that every junior shooter that wants to attend a 3 gun match can.  Our goal is to reimburse junior shooters for every major 3 gun match entry fee.  Once that goal is accomplished, we will focus on our ultimate goal of ensuring that any junior that wants to shoot a major match has the resources they need to do so.</a:t>
            </a:r>
          </a:p>
        </p:txBody>
      </p:sp>
    </p:spTree>
    <p:extLst>
      <p:ext uri="{BB962C8B-B14F-4D97-AF65-F5344CB8AC3E}">
        <p14:creationId xmlns:p14="http://schemas.microsoft.com/office/powerpoint/2010/main" val="3808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850"/>
            <a:ext cx="9905998" cy="723900"/>
          </a:xfrm>
          <a:effectLst>
            <a:outerShdw blurRad="50800" dist="50800" dir="5400000" algn="ctr" rotWithShape="0">
              <a:schemeClr val="bg1"/>
            </a:outerShdw>
          </a:effectLst>
        </p:spPr>
        <p:txBody>
          <a:bodyPr>
            <a:normAutofit/>
          </a:bodyPr>
          <a:lstStyle/>
          <a:p>
            <a:pPr algn="ctr"/>
            <a:r>
              <a:rPr lang="en-US" sz="4000" b="1" dirty="0">
                <a:effectLst>
                  <a:glow rad="38100">
                    <a:schemeClr val="bg1">
                      <a:lumMod val="65000"/>
                      <a:lumOff val="35000"/>
                      <a:alpha val="40000"/>
                    </a:schemeClr>
                  </a:glow>
                </a:effectLst>
              </a:rPr>
              <a:t>Generation III Gun Championship</a:t>
            </a:r>
          </a:p>
        </p:txBody>
      </p:sp>
      <p:sp>
        <p:nvSpPr>
          <p:cNvPr id="3" name="Content Placeholder 2"/>
          <p:cNvSpPr>
            <a:spLocks noGrp="1"/>
          </p:cNvSpPr>
          <p:nvPr>
            <p:ph idx="1"/>
          </p:nvPr>
        </p:nvSpPr>
        <p:spPr>
          <a:xfrm>
            <a:off x="1338183" y="1139141"/>
            <a:ext cx="9905998" cy="3709084"/>
          </a:xfrm>
        </p:spPr>
        <p:txBody>
          <a:bodyPr>
            <a:normAutofit/>
          </a:bodyPr>
          <a:lstStyle/>
          <a:p>
            <a:r>
              <a:rPr lang="en-US" dirty="0">
                <a:latin typeface="Constantia" pitchFamily="18" charset="0"/>
              </a:rPr>
              <a:t>The 2024 Generation III Gun Championship, will be held on September 6-8.  The range is located 25 miles from downtown Osage Beach </a:t>
            </a:r>
            <a:r>
              <a:rPr lang="en-US" i="1" dirty="0">
                <a:latin typeface="Constantia" pitchFamily="18" charset="0"/>
              </a:rPr>
              <a:t>in the heart of beautiful Lake of the Ozarks Missouri</a:t>
            </a:r>
            <a:r>
              <a:rPr lang="en-US" dirty="0">
                <a:latin typeface="Constantia" pitchFamily="18" charset="0"/>
              </a:rPr>
              <a:t>.  </a:t>
            </a:r>
          </a:p>
          <a:p>
            <a:r>
              <a:rPr lang="en-US" dirty="0">
                <a:latin typeface="Constantia" pitchFamily="18" charset="0"/>
              </a:rPr>
              <a:t>250 competitors from around the country will compete in 8 challenging courses of fire shot over 3 days.  </a:t>
            </a:r>
          </a:p>
          <a:p>
            <a:r>
              <a:rPr lang="en-US" dirty="0">
                <a:latin typeface="Constantia" pitchFamily="18" charset="0"/>
              </a:rPr>
              <a:t>Competitors will receive prizes for individual finishes and be given the opportunity to “walk the prize table” and see your product donations at the awards ceremony.  </a:t>
            </a:r>
          </a:p>
          <a:p>
            <a:r>
              <a:rPr lang="en-US" dirty="0">
                <a:latin typeface="Constantia" pitchFamily="18" charset="0"/>
              </a:rPr>
              <a:t>your products will be on display on the match website, Facebook, Instagram, and various internet firearms forums.</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77" t="10172" r="8309"/>
          <a:stretch/>
        </p:blipFill>
        <p:spPr>
          <a:xfrm>
            <a:off x="7705455" y="4491504"/>
            <a:ext cx="3038746" cy="21456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289" y="4502915"/>
            <a:ext cx="2482000" cy="213419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6937" t="16668" r="26088"/>
          <a:stretch/>
        </p:blipFill>
        <p:spPr>
          <a:xfrm>
            <a:off x="4661544" y="4502915"/>
            <a:ext cx="2653655" cy="2200612"/>
          </a:xfrm>
          <a:prstGeom prst="rect">
            <a:avLst/>
          </a:prstGeom>
        </p:spPr>
      </p:pic>
    </p:spTree>
    <p:extLst>
      <p:ext uri="{BB962C8B-B14F-4D97-AF65-F5344CB8AC3E}">
        <p14:creationId xmlns:p14="http://schemas.microsoft.com/office/powerpoint/2010/main" val="40134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fontScale="62500" lnSpcReduction="20000"/>
          </a:bodyPr>
          <a:lstStyle/>
          <a:p>
            <a:r>
              <a:rPr lang="en-US" sz="2400" dirty="0"/>
              <a:t>Primary Banner placed on the Generation III Gun Website</a:t>
            </a:r>
          </a:p>
          <a:p>
            <a:r>
              <a:rPr lang="en-US" sz="2400" dirty="0"/>
              <a:t>Special mention in all generation III gun profiles on social media outlets</a:t>
            </a:r>
          </a:p>
          <a:p>
            <a:r>
              <a:rPr lang="en-US" sz="2400" dirty="0"/>
              <a:t>named annually at the championship as the organization’s endowment sponsor</a:t>
            </a:r>
          </a:p>
          <a:p>
            <a:r>
              <a:rPr lang="en-US" sz="2400" dirty="0"/>
              <a:t>Company banners will be placed at the Range Entrance, awards ceremony, and key locations on the stages during the match where they will be captured on every match video</a:t>
            </a:r>
          </a:p>
          <a:p>
            <a:r>
              <a:rPr lang="en-US" sz="2400" dirty="0"/>
              <a:t>Special Mention during opening and closing ceremonies and Shooters Meeting</a:t>
            </a:r>
          </a:p>
          <a:p>
            <a:r>
              <a:rPr lang="en-US" sz="2400" dirty="0"/>
              <a:t>Mentioned and thanked during each stage briefing in front of every competitor in attendance</a:t>
            </a:r>
          </a:p>
          <a:p>
            <a:r>
              <a:rPr lang="en-US" sz="2400" dirty="0"/>
              <a:t>Logo appears on trophies presented to the top three  shooters in each division and top ten junior shooters</a:t>
            </a:r>
          </a:p>
          <a:p>
            <a:endParaRPr lang="en-US" sz="2400" dirty="0"/>
          </a:p>
          <a:p>
            <a:endParaRPr lang="en-US" sz="2400" dirty="0"/>
          </a:p>
          <a:p>
            <a:endParaRPr lang="en-US" dirty="0"/>
          </a:p>
        </p:txBody>
      </p:sp>
      <p:sp>
        <p:nvSpPr>
          <p:cNvPr id="4" name="Content Placeholder 3"/>
          <p:cNvSpPr>
            <a:spLocks noGrp="1"/>
          </p:cNvSpPr>
          <p:nvPr>
            <p:ph sz="half" idx="2"/>
          </p:nvPr>
        </p:nvSpPr>
        <p:spPr>
          <a:xfrm>
            <a:off x="5386136" y="1540241"/>
            <a:ext cx="5661276" cy="496905"/>
          </a:xfrm>
          <a:ln w="31750">
            <a:solidFill>
              <a:schemeClr val="accent1"/>
            </a:solidFill>
          </a:ln>
          <a:effectLst>
            <a:outerShdw blurRad="50800" dist="50800" dir="5400000" algn="ctr" rotWithShape="0">
              <a:schemeClr val="bg1"/>
            </a:outerShdw>
          </a:effectLst>
        </p:spPr>
        <p:txBody>
          <a:bodyPr anchor="t">
            <a:normAutofit fontScale="62500" lnSpcReduction="20000"/>
          </a:bodyPr>
          <a:lstStyle/>
          <a:p>
            <a:r>
              <a:rPr lang="en-US" sz="2600" b="1" dirty="0"/>
              <a:t>$50,000 cash donation </a:t>
            </a:r>
          </a:p>
          <a:p>
            <a:endParaRPr lang="en-US" b="1" dirty="0"/>
          </a:p>
        </p:txBody>
      </p:sp>
      <p:sp>
        <p:nvSpPr>
          <p:cNvPr id="5" name="Title 1"/>
          <p:cNvSpPr txBox="1">
            <a:spLocks/>
          </p:cNvSpPr>
          <p:nvPr/>
        </p:nvSpPr>
        <p:spPr>
          <a:xfrm>
            <a:off x="583949" y="1293394"/>
            <a:ext cx="4675947"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b="1" u="sng" dirty="0"/>
              <a:t>ENDOWMENT SPONSOR</a:t>
            </a:r>
            <a:endParaRPr lang="en-US" sz="31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Access to a vendor table at match and/or awards ceremony</a:t>
            </a:r>
          </a:p>
          <a:p>
            <a:r>
              <a:rPr lang="en-US" sz="2000" dirty="0"/>
              <a:t>Extra emphasis given during all media coverage</a:t>
            </a:r>
          </a:p>
          <a:p>
            <a:r>
              <a:rPr lang="en-US" sz="2000" dirty="0"/>
              <a:t>Largest logo on match t-shirt</a:t>
            </a:r>
          </a:p>
          <a:p>
            <a:r>
              <a:rPr lang="en-US" sz="2000" dirty="0"/>
              <a:t>Three shooter slots in the match annually</a:t>
            </a:r>
          </a:p>
          <a:p>
            <a:r>
              <a:rPr lang="en-US" sz="2000" dirty="0"/>
              <a:t>Priority </a:t>
            </a:r>
            <a:r>
              <a:rPr lang="en-US" sz="2000" dirty="0" err="1"/>
              <a:t>squadding</a:t>
            </a:r>
            <a:r>
              <a:rPr lang="en-US" sz="2000" dirty="0"/>
              <a:t> for shooter slots</a:t>
            </a:r>
          </a:p>
          <a:p>
            <a:endParaRPr lang="en-US" dirty="0"/>
          </a:p>
        </p:txBody>
      </p:sp>
    </p:spTree>
    <p:extLst>
      <p:ext uri="{BB962C8B-B14F-4D97-AF65-F5344CB8AC3E}">
        <p14:creationId xmlns:p14="http://schemas.microsoft.com/office/powerpoint/2010/main" val="146891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fontScale="70000" lnSpcReduction="20000"/>
          </a:bodyPr>
          <a:lstStyle/>
          <a:p>
            <a:r>
              <a:rPr lang="en-US" sz="2400" dirty="0"/>
              <a:t>named as the title sponsor for the match</a:t>
            </a:r>
          </a:p>
          <a:p>
            <a:pPr lvl="1"/>
            <a:r>
              <a:rPr lang="en-US" sz="2100" dirty="0"/>
              <a:t>2024 </a:t>
            </a:r>
            <a:r>
              <a:rPr lang="en-US" sz="2100" u="sng" dirty="0"/>
              <a:t>TITLE SPONSOR</a:t>
            </a:r>
            <a:r>
              <a:rPr lang="en-US" sz="2100" dirty="0"/>
              <a:t> Generation III Gun Championship Presented By </a:t>
            </a:r>
            <a:r>
              <a:rPr lang="en-US" sz="2100" u="sng" dirty="0"/>
              <a:t>Presenting Sponsor</a:t>
            </a:r>
          </a:p>
          <a:p>
            <a:r>
              <a:rPr lang="en-US" sz="2400" dirty="0"/>
              <a:t>Company banners will be placed at the Range Entrance, awards ceremony, and key locations on the stages during the match where they will be captured on every match video</a:t>
            </a:r>
          </a:p>
          <a:p>
            <a:r>
              <a:rPr lang="en-US" sz="2400" dirty="0"/>
              <a:t>Special Mention during opening and closing ceremonies and Shooters Meeting</a:t>
            </a:r>
          </a:p>
          <a:p>
            <a:r>
              <a:rPr lang="en-US" sz="2400" dirty="0"/>
              <a:t>Mentioned and thanked during each stage briefing in front of every competitor in attendance</a:t>
            </a:r>
          </a:p>
          <a:p>
            <a:r>
              <a:rPr lang="en-US" sz="2400" dirty="0"/>
              <a:t>Logo appears on trophies presented to the top three shooters in each division and top ten junior shooters</a:t>
            </a:r>
          </a:p>
          <a:p>
            <a:endParaRPr lang="en-US"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rmAutofit fontScale="70000" lnSpcReduction="20000"/>
          </a:bodyPr>
          <a:lstStyle/>
          <a:p>
            <a:r>
              <a:rPr lang="en-US" sz="2600" b="1" dirty="0"/>
              <a:t>$20,000 cash, retail value prizes, targets or range/match materials</a:t>
            </a:r>
          </a:p>
          <a:p>
            <a:endParaRPr lang="en-US" b="1" dirty="0"/>
          </a:p>
        </p:txBody>
      </p:sp>
      <p:sp>
        <p:nvSpPr>
          <p:cNvPr id="5" name="Title 1"/>
          <p:cNvSpPr txBox="1">
            <a:spLocks/>
          </p:cNvSpPr>
          <p:nvPr/>
        </p:nvSpPr>
        <p:spPr>
          <a:xfrm>
            <a:off x="583950" y="1293394"/>
            <a:ext cx="4445250"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TITLE SPONSOR</a:t>
            </a:r>
            <a:endParaRPr lang="en-US" sz="36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Access to a vendor table at match and/or awards ceremony</a:t>
            </a:r>
          </a:p>
          <a:p>
            <a:r>
              <a:rPr lang="en-US" sz="2000" dirty="0"/>
              <a:t>Donated products featured on GIIIG website, Facebook and other social media outlets</a:t>
            </a:r>
          </a:p>
          <a:p>
            <a:r>
              <a:rPr lang="en-US" sz="2000" dirty="0"/>
              <a:t>Extra emphasis given during all media coverage</a:t>
            </a:r>
          </a:p>
          <a:p>
            <a:r>
              <a:rPr lang="en-US" sz="2000" dirty="0"/>
              <a:t>Primary logo on match t-shirt</a:t>
            </a:r>
          </a:p>
          <a:p>
            <a:r>
              <a:rPr lang="en-US" sz="2000" dirty="0"/>
              <a:t>Three shooter slots in the match</a:t>
            </a:r>
          </a:p>
          <a:p>
            <a:r>
              <a:rPr lang="en-US" sz="2000" dirty="0"/>
              <a:t>Priority </a:t>
            </a:r>
            <a:r>
              <a:rPr lang="en-US" sz="2000" dirty="0" err="1"/>
              <a:t>squadding</a:t>
            </a:r>
            <a:r>
              <a:rPr lang="en-US" sz="2000" dirty="0"/>
              <a:t> for shooter slots</a:t>
            </a:r>
          </a:p>
          <a:p>
            <a:endParaRPr lang="en-US" dirty="0"/>
          </a:p>
        </p:txBody>
      </p:sp>
    </p:spTree>
    <p:extLst>
      <p:ext uri="{BB962C8B-B14F-4D97-AF65-F5344CB8AC3E}">
        <p14:creationId xmlns:p14="http://schemas.microsoft.com/office/powerpoint/2010/main" val="39897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a:t>
            </a:r>
            <a:r>
              <a:rPr lang="en-US" sz="4000" b="1" dirty="0">
                <a:solidFill>
                  <a:srgbClr val="FF0000"/>
                </a:solidFill>
              </a:rPr>
              <a:t> </a:t>
            </a:r>
            <a:r>
              <a:rPr lang="en-US" sz="4000" b="1" dirty="0"/>
              <a:t>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fontScale="70000" lnSpcReduction="20000"/>
          </a:bodyPr>
          <a:lstStyle/>
          <a:p>
            <a:r>
              <a:rPr lang="en-US" sz="2400" dirty="0"/>
              <a:t>named as the presenting sponsor for the match</a:t>
            </a:r>
          </a:p>
          <a:p>
            <a:pPr lvl="1"/>
            <a:r>
              <a:rPr lang="en-US" sz="2100" dirty="0"/>
              <a:t>2024 </a:t>
            </a:r>
            <a:r>
              <a:rPr lang="en-US" sz="2100" u="sng" dirty="0"/>
              <a:t>TITLE SPONSOR</a:t>
            </a:r>
            <a:r>
              <a:rPr lang="en-US" sz="2100" dirty="0"/>
              <a:t> Generation III Gun Championship Presented By </a:t>
            </a:r>
            <a:r>
              <a:rPr lang="en-US" sz="2100" u="sng" dirty="0"/>
              <a:t>Presenting Sponsor</a:t>
            </a:r>
          </a:p>
          <a:p>
            <a:r>
              <a:rPr lang="en-US" sz="2400" dirty="0"/>
              <a:t>Company banners will be placed at the Range Entrance, awards ceremony, and key locations on the stages during the match where they will be captured on every match video</a:t>
            </a:r>
          </a:p>
          <a:p>
            <a:r>
              <a:rPr lang="en-US" sz="2400" dirty="0"/>
              <a:t>Special Mention during opening and closing ceremonies and Shooters Meeting</a:t>
            </a:r>
          </a:p>
          <a:p>
            <a:r>
              <a:rPr lang="en-US" sz="2400" dirty="0"/>
              <a:t>Mentioned and thanked during each stage briefing in front of every competitor in attendance</a:t>
            </a:r>
          </a:p>
          <a:p>
            <a:r>
              <a:rPr lang="en-US" sz="2400" dirty="0"/>
              <a:t>Logo appears on trophies presented to the top three shooters in each division and top ten junior shooters</a:t>
            </a:r>
          </a:p>
          <a:p>
            <a:endParaRPr lang="en-US"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rmAutofit fontScale="70000" lnSpcReduction="20000"/>
          </a:bodyPr>
          <a:lstStyle/>
          <a:p>
            <a:r>
              <a:rPr lang="en-US" sz="2400" b="1" dirty="0"/>
              <a:t>$15,000 cash, retail value prizes, targets or range/match materials</a:t>
            </a:r>
          </a:p>
          <a:p>
            <a:endParaRPr lang="en-US" b="1" dirty="0"/>
          </a:p>
        </p:txBody>
      </p:sp>
      <p:sp>
        <p:nvSpPr>
          <p:cNvPr id="5" name="Title 1"/>
          <p:cNvSpPr txBox="1">
            <a:spLocks/>
          </p:cNvSpPr>
          <p:nvPr/>
        </p:nvSpPr>
        <p:spPr>
          <a:xfrm>
            <a:off x="264695" y="1276349"/>
            <a:ext cx="5121441"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Presenting SPONSOR</a:t>
            </a:r>
            <a:endParaRPr lang="en-US" sz="36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Access to a vendor table at match and/or awards ceremony</a:t>
            </a:r>
          </a:p>
          <a:p>
            <a:r>
              <a:rPr lang="en-US" sz="2000" dirty="0"/>
              <a:t>Donated products featured on GIIIG website, Facebook and other social media outlets</a:t>
            </a:r>
          </a:p>
          <a:p>
            <a:r>
              <a:rPr lang="en-US" sz="2000" dirty="0"/>
              <a:t>Extra emphasis given during all media coverage</a:t>
            </a:r>
          </a:p>
          <a:p>
            <a:r>
              <a:rPr lang="en-US" sz="2000" dirty="0"/>
              <a:t>Large logo on match t-shirt</a:t>
            </a:r>
          </a:p>
          <a:p>
            <a:r>
              <a:rPr lang="en-US" sz="2000" dirty="0"/>
              <a:t>Two shooter slots in the match</a:t>
            </a:r>
          </a:p>
          <a:p>
            <a:r>
              <a:rPr lang="en-US" sz="2000" dirty="0"/>
              <a:t>Priority </a:t>
            </a:r>
            <a:r>
              <a:rPr lang="en-US" sz="2000" dirty="0" err="1"/>
              <a:t>squadding</a:t>
            </a:r>
            <a:r>
              <a:rPr lang="en-US" sz="2000" dirty="0"/>
              <a:t> for shooter slots</a:t>
            </a:r>
          </a:p>
          <a:p>
            <a:pPr marL="0" indent="0">
              <a:buNone/>
            </a:pPr>
            <a:endParaRPr lang="en-US" sz="2000" dirty="0"/>
          </a:p>
          <a:p>
            <a:endParaRPr lang="en-US" sz="2000" dirty="0"/>
          </a:p>
        </p:txBody>
      </p:sp>
    </p:spTree>
    <p:extLst>
      <p:ext uri="{BB962C8B-B14F-4D97-AF65-F5344CB8AC3E}">
        <p14:creationId xmlns:p14="http://schemas.microsoft.com/office/powerpoint/2010/main" val="240430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fontScale="92500" lnSpcReduction="20000"/>
          </a:bodyPr>
          <a:lstStyle/>
          <a:p>
            <a:r>
              <a:rPr lang="en-US" sz="2000" dirty="0"/>
              <a:t>Listed as a junior shooter sponsor for the match</a:t>
            </a:r>
          </a:p>
          <a:p>
            <a:r>
              <a:rPr lang="en-US" sz="2000" dirty="0"/>
              <a:t>Sponsor will be listed on trophies that will be presented to the top junior shooters</a:t>
            </a:r>
          </a:p>
          <a:p>
            <a:r>
              <a:rPr lang="en-US" sz="2000" dirty="0"/>
              <a:t>Donations will be used exclusively for side matches and/or raffles to raise additional funds for juniors</a:t>
            </a:r>
          </a:p>
          <a:p>
            <a:r>
              <a:rPr lang="en-US" sz="2000" dirty="0"/>
              <a:t>Company banners will be placed at the Range Entrance, awards ceremony, and key locations on the stages during the match where they will be captured on every match video</a:t>
            </a:r>
          </a:p>
          <a:p>
            <a:r>
              <a:rPr lang="en-US" sz="2000" dirty="0"/>
              <a:t>Special Mention in opening and closing ceremonies</a:t>
            </a:r>
          </a:p>
          <a:p>
            <a:pPr marL="0" indent="0">
              <a:buNone/>
            </a:pPr>
            <a:endParaRPr lang="en-US" sz="2000" dirty="0"/>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rmAutofit fontScale="92500" lnSpcReduction="20000"/>
          </a:bodyPr>
          <a:lstStyle/>
          <a:p>
            <a:r>
              <a:rPr lang="en-US" sz="2400" b="1" dirty="0"/>
              <a:t>$10,000 cash, retail value prizes, targets or range/match materials</a:t>
            </a:r>
          </a:p>
          <a:p>
            <a:endParaRPr lang="en-US" b="1" dirty="0"/>
          </a:p>
        </p:txBody>
      </p:sp>
      <p:sp>
        <p:nvSpPr>
          <p:cNvPr id="5" name="Title 1"/>
          <p:cNvSpPr txBox="1">
            <a:spLocks/>
          </p:cNvSpPr>
          <p:nvPr/>
        </p:nvSpPr>
        <p:spPr>
          <a:xfrm>
            <a:off x="583950" y="1293394"/>
            <a:ext cx="4709945"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JUNIOR SPONSOR</a:t>
            </a:r>
            <a:endParaRPr lang="en-US" sz="36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US" sz="2000" dirty="0"/>
          </a:p>
        </p:txBody>
      </p:sp>
      <p:sp>
        <p:nvSpPr>
          <p:cNvPr id="7" name="Content Placeholder 2"/>
          <p:cNvSpPr txBox="1">
            <a:spLocks/>
          </p:cNvSpPr>
          <p:nvPr/>
        </p:nvSpPr>
        <p:spPr>
          <a:xfrm>
            <a:off x="5879444" y="2436391"/>
            <a:ext cx="5426242"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Access to a vendor table at match and/or awards ceremony</a:t>
            </a:r>
          </a:p>
          <a:p>
            <a:r>
              <a:rPr lang="en-US" sz="2000" dirty="0"/>
              <a:t>Donated products featured on GIIIG website, Facebook and other social media outlets</a:t>
            </a:r>
          </a:p>
          <a:p>
            <a:r>
              <a:rPr lang="en-US" sz="2000" dirty="0"/>
              <a:t>Large logo on match t-shirt</a:t>
            </a:r>
          </a:p>
          <a:p>
            <a:r>
              <a:rPr lang="en-US" sz="2000" dirty="0"/>
              <a:t>Two shooter slots in the match</a:t>
            </a:r>
          </a:p>
          <a:p>
            <a:r>
              <a:rPr lang="en-US" sz="2000" dirty="0"/>
              <a:t>Priority </a:t>
            </a:r>
            <a:r>
              <a:rPr lang="en-US" sz="2000" dirty="0" err="1"/>
              <a:t>squadding</a:t>
            </a:r>
            <a:r>
              <a:rPr lang="en-US" sz="2000" dirty="0"/>
              <a:t> for shooter slots</a:t>
            </a:r>
          </a:p>
        </p:txBody>
      </p:sp>
    </p:spTree>
    <p:extLst>
      <p:ext uri="{BB962C8B-B14F-4D97-AF65-F5344CB8AC3E}">
        <p14:creationId xmlns:p14="http://schemas.microsoft.com/office/powerpoint/2010/main" val="427542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Listed as a platinum sponsor for the match</a:t>
            </a:r>
          </a:p>
          <a:p>
            <a:r>
              <a:rPr lang="en-US" sz="2000" dirty="0"/>
              <a:t>Company banners will be placed at the Range Entrance, awards ceremony, and key locations on the stages during the match where they will be captured on every match video</a:t>
            </a:r>
          </a:p>
          <a:p>
            <a:r>
              <a:rPr lang="en-US" sz="2000" dirty="0"/>
              <a:t>Access to a vendor table at match and/or awards ceremony</a:t>
            </a:r>
          </a:p>
          <a:p>
            <a:r>
              <a:rPr lang="en-US" sz="2000" dirty="0"/>
              <a:t>Special Mention in opening and closing ceremonies</a:t>
            </a:r>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$7,500 cash, retail value prizes, targets or range/match materials</a:t>
            </a:r>
          </a:p>
          <a:p>
            <a:endParaRPr lang="en-US" sz="2200" b="1" dirty="0"/>
          </a:p>
        </p:txBody>
      </p:sp>
      <p:sp>
        <p:nvSpPr>
          <p:cNvPr id="5" name="Title 1"/>
          <p:cNvSpPr txBox="1">
            <a:spLocks/>
          </p:cNvSpPr>
          <p:nvPr/>
        </p:nvSpPr>
        <p:spPr>
          <a:xfrm>
            <a:off x="583950" y="1293394"/>
            <a:ext cx="4709945"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Platinum SPONSOR</a:t>
            </a:r>
            <a:endParaRPr lang="en-US" sz="36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US" sz="2000" dirty="0"/>
          </a:p>
        </p:txBody>
      </p:sp>
      <p:sp>
        <p:nvSpPr>
          <p:cNvPr id="7" name="Content Placeholder 2"/>
          <p:cNvSpPr txBox="1">
            <a:spLocks/>
          </p:cNvSpPr>
          <p:nvPr/>
        </p:nvSpPr>
        <p:spPr>
          <a:xfrm>
            <a:off x="5879444" y="2436391"/>
            <a:ext cx="5426242"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Donated products featured on GIIIG website, Facebook and other social media outlets</a:t>
            </a:r>
          </a:p>
          <a:p>
            <a:r>
              <a:rPr lang="en-US" sz="2000" dirty="0"/>
              <a:t>Large logo on match t-shirt</a:t>
            </a:r>
          </a:p>
          <a:p>
            <a:r>
              <a:rPr lang="en-US" sz="2000" dirty="0"/>
              <a:t>Two shooter slots in the match</a:t>
            </a:r>
          </a:p>
          <a:p>
            <a:r>
              <a:rPr lang="en-US" sz="2000" dirty="0"/>
              <a:t>Priority </a:t>
            </a:r>
            <a:r>
              <a:rPr lang="en-US" sz="2000" dirty="0" err="1"/>
              <a:t>squadding</a:t>
            </a:r>
            <a:r>
              <a:rPr lang="en-US" sz="2000" dirty="0"/>
              <a:t> for shooter slots</a:t>
            </a:r>
          </a:p>
        </p:txBody>
      </p:sp>
    </p:spTree>
    <p:extLst>
      <p:ext uri="{BB962C8B-B14F-4D97-AF65-F5344CB8AC3E}">
        <p14:creationId xmlns:p14="http://schemas.microsoft.com/office/powerpoint/2010/main" val="33463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85750"/>
            <a:ext cx="9905998" cy="990600"/>
          </a:xfrm>
          <a:effectLst>
            <a:outerShdw blurRad="50800" dist="50800" dir="5400000" algn="ctr" rotWithShape="0">
              <a:schemeClr val="bg1"/>
            </a:outerShdw>
          </a:effectLst>
        </p:spPr>
        <p:txBody>
          <a:bodyPr>
            <a:normAutofit/>
          </a:bodyPr>
          <a:lstStyle/>
          <a:p>
            <a:pPr algn="ctr"/>
            <a:r>
              <a:rPr lang="en-US" sz="4000" b="1" dirty="0"/>
              <a:t>Generation III Gun Championship</a:t>
            </a:r>
            <a:endParaRPr lang="en-US" sz="4000" dirty="0"/>
          </a:p>
        </p:txBody>
      </p:sp>
      <p:sp>
        <p:nvSpPr>
          <p:cNvPr id="3" name="Content Placeholder 2"/>
          <p:cNvSpPr>
            <a:spLocks noGrp="1"/>
          </p:cNvSpPr>
          <p:nvPr>
            <p:ph sz="half" idx="1"/>
          </p:nvPr>
        </p:nvSpPr>
        <p:spPr>
          <a:xfrm>
            <a:off x="264695" y="2436391"/>
            <a:ext cx="5426242" cy="4137861"/>
          </a:xfrm>
        </p:spPr>
        <p:txBody>
          <a:bodyPr anchor="t">
            <a:normAutofit/>
          </a:bodyPr>
          <a:lstStyle/>
          <a:p>
            <a:r>
              <a:rPr lang="en-US" sz="2000" dirty="0"/>
              <a:t>Listed as a gold sponsor for the match</a:t>
            </a:r>
          </a:p>
          <a:p>
            <a:r>
              <a:rPr lang="en-US" sz="2000" dirty="0"/>
              <a:t>Company banners will be placed at the Range Entrance, awards ceremony, and key locations on the stages during the match where they will be captured on every match video</a:t>
            </a:r>
          </a:p>
          <a:p>
            <a:r>
              <a:rPr lang="en-US" sz="2000" dirty="0"/>
              <a:t>Access to a vendor table at match and/or awards ceremony</a:t>
            </a:r>
          </a:p>
          <a:p>
            <a:r>
              <a:rPr lang="en-US" sz="2000" dirty="0"/>
              <a:t>Special mention in opening and closing ceremonies</a:t>
            </a:r>
          </a:p>
        </p:txBody>
      </p:sp>
      <p:sp>
        <p:nvSpPr>
          <p:cNvPr id="4" name="Content Placeholder 3"/>
          <p:cNvSpPr>
            <a:spLocks noGrp="1"/>
          </p:cNvSpPr>
          <p:nvPr>
            <p:ph sz="half" idx="2"/>
          </p:nvPr>
        </p:nvSpPr>
        <p:spPr>
          <a:xfrm>
            <a:off x="5386136" y="1357062"/>
            <a:ext cx="5661276" cy="829175"/>
          </a:xfrm>
          <a:ln w="31750">
            <a:solidFill>
              <a:schemeClr val="accent1"/>
            </a:solidFill>
          </a:ln>
          <a:effectLst>
            <a:outerShdw blurRad="50800" dist="50800" dir="5400000" algn="ctr" rotWithShape="0">
              <a:schemeClr val="bg1"/>
            </a:outerShdw>
          </a:effectLst>
        </p:spPr>
        <p:txBody>
          <a:bodyPr anchor="t">
            <a:noAutofit/>
          </a:bodyPr>
          <a:lstStyle/>
          <a:p>
            <a:r>
              <a:rPr lang="en-US" sz="2200" b="1" dirty="0"/>
              <a:t>$5,000 cash, retail value prizes, targets or range/match materials</a:t>
            </a:r>
          </a:p>
          <a:p>
            <a:endParaRPr lang="en-US" sz="2200" b="1" dirty="0"/>
          </a:p>
        </p:txBody>
      </p:sp>
      <p:sp>
        <p:nvSpPr>
          <p:cNvPr id="5" name="Title 1"/>
          <p:cNvSpPr txBox="1">
            <a:spLocks/>
          </p:cNvSpPr>
          <p:nvPr/>
        </p:nvSpPr>
        <p:spPr>
          <a:xfrm>
            <a:off x="583950" y="1293394"/>
            <a:ext cx="4709945" cy="990600"/>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u="sng" dirty="0"/>
              <a:t>GOLD SPONSOR</a:t>
            </a:r>
            <a:endParaRPr lang="en-US" sz="3600" u="sng" dirty="0"/>
          </a:p>
        </p:txBody>
      </p:sp>
      <p:sp>
        <p:nvSpPr>
          <p:cNvPr id="8" name="Content Placeholder 2"/>
          <p:cNvSpPr txBox="1">
            <a:spLocks/>
          </p:cNvSpPr>
          <p:nvPr/>
        </p:nvSpPr>
        <p:spPr>
          <a:xfrm>
            <a:off x="6058321" y="2439401"/>
            <a:ext cx="4876800"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US" sz="2000" dirty="0"/>
          </a:p>
        </p:txBody>
      </p:sp>
      <p:sp>
        <p:nvSpPr>
          <p:cNvPr id="7" name="Content Placeholder 2"/>
          <p:cNvSpPr txBox="1">
            <a:spLocks/>
          </p:cNvSpPr>
          <p:nvPr/>
        </p:nvSpPr>
        <p:spPr>
          <a:xfrm>
            <a:off x="5879444" y="2436391"/>
            <a:ext cx="5426242" cy="41378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000" dirty="0"/>
              <a:t>Logo featured on GIIIG website, Facebook and other social media outlets</a:t>
            </a:r>
          </a:p>
          <a:p>
            <a:r>
              <a:rPr lang="en-US" sz="2000" dirty="0"/>
              <a:t>One shooter slot in the match</a:t>
            </a:r>
          </a:p>
          <a:p>
            <a:endParaRPr lang="en-US" sz="2000" dirty="0"/>
          </a:p>
        </p:txBody>
      </p:sp>
    </p:spTree>
    <p:extLst>
      <p:ext uri="{BB962C8B-B14F-4D97-AF65-F5344CB8AC3E}">
        <p14:creationId xmlns:p14="http://schemas.microsoft.com/office/powerpoint/2010/main" val="3226636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4545</TotalTime>
  <Words>1719</Words>
  <Application>Microsoft Macintosh PowerPoint</Application>
  <PresentationFormat>Widescreen</PresentationFormat>
  <Paragraphs>200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Constantia</vt:lpstr>
      <vt:lpstr>Mesh</vt:lpstr>
      <vt:lpstr>2024 YOUR COMPANY HERE</vt:lpstr>
      <vt:lpstr>2024 YOUR COMPANY HERE  Generation III Gun Championship Presented by Your COMPANY HERE</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Generation III Gun Championship</vt:lpstr>
      <vt:lpstr>PowerPoint Presentation</vt:lpstr>
      <vt:lpstr>Generation III Gun Championship</vt:lpstr>
      <vt:lpstr>Generation III Gun Championship</vt:lpstr>
      <vt:lpstr>Generation III Gun Championship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Generation III Gun Championship</dc:title>
  <dc:creator>Owner</dc:creator>
  <cp:lastModifiedBy>Morrow, Emma L.</cp:lastModifiedBy>
  <cp:revision>89</cp:revision>
  <cp:lastPrinted>2015-03-02T16:50:14Z</cp:lastPrinted>
  <dcterms:created xsi:type="dcterms:W3CDTF">2013-11-25T20:44:09Z</dcterms:created>
  <dcterms:modified xsi:type="dcterms:W3CDTF">2024-02-24T00:25:10Z</dcterms:modified>
</cp:coreProperties>
</file>